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58" r:id="rId3"/>
    <p:sldId id="257" r:id="rId4"/>
    <p:sldId id="260" r:id="rId5"/>
    <p:sldId id="266" r:id="rId6"/>
    <p:sldId id="265" r:id="rId7"/>
    <p:sldId id="267" r:id="rId8"/>
    <p:sldId id="268" r:id="rId9"/>
    <p:sldId id="269" r:id="rId10"/>
    <p:sldId id="270" r:id="rId11"/>
    <p:sldId id="299" r:id="rId12"/>
    <p:sldId id="300" r:id="rId13"/>
    <p:sldId id="271" r:id="rId14"/>
    <p:sldId id="26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301" r:id="rId31"/>
    <p:sldId id="303" r:id="rId32"/>
    <p:sldId id="288" r:id="rId33"/>
    <p:sldId id="302" r:id="rId34"/>
    <p:sldId id="292" r:id="rId35"/>
    <p:sldId id="293" r:id="rId36"/>
    <p:sldId id="296" r:id="rId37"/>
    <p:sldId id="294" r:id="rId38"/>
    <p:sldId id="297" r:id="rId39"/>
    <p:sldId id="291" r:id="rId40"/>
    <p:sldId id="295" r:id="rId41"/>
    <p:sldId id="287" r:id="rId42"/>
    <p:sldId id="289" r:id="rId43"/>
    <p:sldId id="290" r:id="rId44"/>
    <p:sldId id="298" r:id="rId45"/>
    <p:sldId id="26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19"/>
    <p:restoredTop sz="72551" autoAdjust="0"/>
  </p:normalViewPr>
  <p:slideViewPr>
    <p:cSldViewPr snapToGrid="0" snapToObjects="1">
      <p:cViewPr varScale="1">
        <p:scale>
          <a:sx n="66" d="100"/>
          <a:sy n="66" d="100"/>
        </p:scale>
        <p:origin x="1183"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21DB58-E8E8-4060-9A43-F8F861E3C084}" type="datetimeFigureOut">
              <a:rPr lang="en-US" smtClean="0"/>
              <a:t>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37B7D-B9EE-4128-B6F9-7F729D821D76}" type="slidenum">
              <a:rPr lang="en-US" smtClean="0"/>
              <a:t>‹#›</a:t>
            </a:fld>
            <a:endParaRPr lang="en-US"/>
          </a:p>
        </p:txBody>
      </p:sp>
    </p:spTree>
    <p:extLst>
      <p:ext uri="{BB962C8B-B14F-4D97-AF65-F5344CB8AC3E}">
        <p14:creationId xmlns:p14="http://schemas.microsoft.com/office/powerpoint/2010/main" val="978620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1</a:t>
            </a:fld>
            <a:endParaRPr lang="en-US"/>
          </a:p>
        </p:txBody>
      </p:sp>
    </p:spTree>
    <p:extLst>
      <p:ext uri="{BB962C8B-B14F-4D97-AF65-F5344CB8AC3E}">
        <p14:creationId xmlns:p14="http://schemas.microsoft.com/office/powerpoint/2010/main" val="504310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16</a:t>
            </a:fld>
            <a:endParaRPr lang="en-US"/>
          </a:p>
        </p:txBody>
      </p:sp>
    </p:spTree>
    <p:extLst>
      <p:ext uri="{BB962C8B-B14F-4D97-AF65-F5344CB8AC3E}">
        <p14:creationId xmlns:p14="http://schemas.microsoft.com/office/powerpoint/2010/main" val="808733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18</a:t>
            </a:fld>
            <a:endParaRPr lang="en-US"/>
          </a:p>
        </p:txBody>
      </p:sp>
    </p:spTree>
    <p:extLst>
      <p:ext uri="{BB962C8B-B14F-4D97-AF65-F5344CB8AC3E}">
        <p14:creationId xmlns:p14="http://schemas.microsoft.com/office/powerpoint/2010/main" val="1335422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19</a:t>
            </a:fld>
            <a:endParaRPr lang="en-US"/>
          </a:p>
        </p:txBody>
      </p:sp>
    </p:spTree>
    <p:extLst>
      <p:ext uri="{BB962C8B-B14F-4D97-AF65-F5344CB8AC3E}">
        <p14:creationId xmlns:p14="http://schemas.microsoft.com/office/powerpoint/2010/main" val="538540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20</a:t>
            </a:fld>
            <a:endParaRPr lang="en-US"/>
          </a:p>
        </p:txBody>
      </p:sp>
    </p:spTree>
    <p:extLst>
      <p:ext uri="{BB962C8B-B14F-4D97-AF65-F5344CB8AC3E}">
        <p14:creationId xmlns:p14="http://schemas.microsoft.com/office/powerpoint/2010/main" val="2784332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21</a:t>
            </a:fld>
            <a:endParaRPr lang="en-US"/>
          </a:p>
        </p:txBody>
      </p:sp>
    </p:spTree>
    <p:extLst>
      <p:ext uri="{BB962C8B-B14F-4D97-AF65-F5344CB8AC3E}">
        <p14:creationId xmlns:p14="http://schemas.microsoft.com/office/powerpoint/2010/main" val="1455547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22</a:t>
            </a:fld>
            <a:endParaRPr lang="en-US"/>
          </a:p>
        </p:txBody>
      </p:sp>
    </p:spTree>
    <p:extLst>
      <p:ext uri="{BB962C8B-B14F-4D97-AF65-F5344CB8AC3E}">
        <p14:creationId xmlns:p14="http://schemas.microsoft.com/office/powerpoint/2010/main" val="3284795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25</a:t>
            </a:fld>
            <a:endParaRPr lang="en-US"/>
          </a:p>
        </p:txBody>
      </p:sp>
    </p:spTree>
    <p:extLst>
      <p:ext uri="{BB962C8B-B14F-4D97-AF65-F5344CB8AC3E}">
        <p14:creationId xmlns:p14="http://schemas.microsoft.com/office/powerpoint/2010/main" val="3067989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27</a:t>
            </a:fld>
            <a:endParaRPr lang="en-US"/>
          </a:p>
        </p:txBody>
      </p:sp>
    </p:spTree>
    <p:extLst>
      <p:ext uri="{BB962C8B-B14F-4D97-AF65-F5344CB8AC3E}">
        <p14:creationId xmlns:p14="http://schemas.microsoft.com/office/powerpoint/2010/main" val="1493271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29</a:t>
            </a:fld>
            <a:endParaRPr lang="en-US"/>
          </a:p>
        </p:txBody>
      </p:sp>
    </p:spTree>
    <p:extLst>
      <p:ext uri="{BB962C8B-B14F-4D97-AF65-F5344CB8AC3E}">
        <p14:creationId xmlns:p14="http://schemas.microsoft.com/office/powerpoint/2010/main" val="4126831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32</a:t>
            </a:fld>
            <a:endParaRPr lang="en-US"/>
          </a:p>
        </p:txBody>
      </p:sp>
    </p:spTree>
    <p:extLst>
      <p:ext uri="{BB962C8B-B14F-4D97-AF65-F5344CB8AC3E}">
        <p14:creationId xmlns:p14="http://schemas.microsoft.com/office/powerpoint/2010/main" val="210040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2</a:t>
            </a:fld>
            <a:endParaRPr lang="en-US"/>
          </a:p>
        </p:txBody>
      </p:sp>
    </p:spTree>
    <p:extLst>
      <p:ext uri="{BB962C8B-B14F-4D97-AF65-F5344CB8AC3E}">
        <p14:creationId xmlns:p14="http://schemas.microsoft.com/office/powerpoint/2010/main" val="3171208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35</a:t>
            </a:fld>
            <a:endParaRPr lang="en-US"/>
          </a:p>
        </p:txBody>
      </p:sp>
    </p:spTree>
    <p:extLst>
      <p:ext uri="{BB962C8B-B14F-4D97-AF65-F5344CB8AC3E}">
        <p14:creationId xmlns:p14="http://schemas.microsoft.com/office/powerpoint/2010/main" val="3036054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37</a:t>
            </a:fld>
            <a:endParaRPr lang="en-US"/>
          </a:p>
        </p:txBody>
      </p:sp>
    </p:spTree>
    <p:extLst>
      <p:ext uri="{BB962C8B-B14F-4D97-AF65-F5344CB8AC3E}">
        <p14:creationId xmlns:p14="http://schemas.microsoft.com/office/powerpoint/2010/main" val="1326033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39</a:t>
            </a:fld>
            <a:endParaRPr lang="en-US"/>
          </a:p>
        </p:txBody>
      </p:sp>
    </p:spTree>
    <p:extLst>
      <p:ext uri="{BB962C8B-B14F-4D97-AF65-F5344CB8AC3E}">
        <p14:creationId xmlns:p14="http://schemas.microsoft.com/office/powerpoint/2010/main" val="3824179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42</a:t>
            </a:fld>
            <a:endParaRPr lang="en-US"/>
          </a:p>
        </p:txBody>
      </p:sp>
    </p:spTree>
    <p:extLst>
      <p:ext uri="{BB962C8B-B14F-4D97-AF65-F5344CB8AC3E}">
        <p14:creationId xmlns:p14="http://schemas.microsoft.com/office/powerpoint/2010/main" val="2052685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43</a:t>
            </a:fld>
            <a:endParaRPr lang="en-US"/>
          </a:p>
        </p:txBody>
      </p:sp>
    </p:spTree>
    <p:extLst>
      <p:ext uri="{BB962C8B-B14F-4D97-AF65-F5344CB8AC3E}">
        <p14:creationId xmlns:p14="http://schemas.microsoft.com/office/powerpoint/2010/main" val="2479523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3</a:t>
            </a:fld>
            <a:endParaRPr lang="en-US"/>
          </a:p>
        </p:txBody>
      </p:sp>
    </p:spTree>
    <p:extLst>
      <p:ext uri="{BB962C8B-B14F-4D97-AF65-F5344CB8AC3E}">
        <p14:creationId xmlns:p14="http://schemas.microsoft.com/office/powerpoint/2010/main" val="3538275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5</a:t>
            </a:fld>
            <a:endParaRPr lang="en-US"/>
          </a:p>
        </p:txBody>
      </p:sp>
    </p:spTree>
    <p:extLst>
      <p:ext uri="{BB962C8B-B14F-4D97-AF65-F5344CB8AC3E}">
        <p14:creationId xmlns:p14="http://schemas.microsoft.com/office/powerpoint/2010/main" val="3826197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8</a:t>
            </a:fld>
            <a:endParaRPr lang="en-US"/>
          </a:p>
        </p:txBody>
      </p:sp>
    </p:spTree>
    <p:extLst>
      <p:ext uri="{BB962C8B-B14F-4D97-AF65-F5344CB8AC3E}">
        <p14:creationId xmlns:p14="http://schemas.microsoft.com/office/powerpoint/2010/main" val="3469543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9</a:t>
            </a:fld>
            <a:endParaRPr lang="en-US"/>
          </a:p>
        </p:txBody>
      </p:sp>
    </p:spTree>
    <p:extLst>
      <p:ext uri="{BB962C8B-B14F-4D97-AF65-F5344CB8AC3E}">
        <p14:creationId xmlns:p14="http://schemas.microsoft.com/office/powerpoint/2010/main" val="1536315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10</a:t>
            </a:fld>
            <a:endParaRPr lang="en-US"/>
          </a:p>
        </p:txBody>
      </p:sp>
    </p:spTree>
    <p:extLst>
      <p:ext uri="{BB962C8B-B14F-4D97-AF65-F5344CB8AC3E}">
        <p14:creationId xmlns:p14="http://schemas.microsoft.com/office/powerpoint/2010/main" val="3174352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11</a:t>
            </a:fld>
            <a:endParaRPr lang="en-US"/>
          </a:p>
        </p:txBody>
      </p:sp>
    </p:spTree>
    <p:extLst>
      <p:ext uri="{BB962C8B-B14F-4D97-AF65-F5344CB8AC3E}">
        <p14:creationId xmlns:p14="http://schemas.microsoft.com/office/powerpoint/2010/main" val="1740859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D37B7D-B9EE-4128-B6F9-7F729D821D76}" type="slidenum">
              <a:rPr lang="en-US" smtClean="0"/>
              <a:t>13</a:t>
            </a:fld>
            <a:endParaRPr lang="en-US"/>
          </a:p>
        </p:txBody>
      </p:sp>
    </p:spTree>
    <p:extLst>
      <p:ext uri="{BB962C8B-B14F-4D97-AF65-F5344CB8AC3E}">
        <p14:creationId xmlns:p14="http://schemas.microsoft.com/office/powerpoint/2010/main" val="28763256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83104" y="1285591"/>
            <a:ext cx="5359652" cy="2381061"/>
          </a:xfrm>
        </p:spPr>
        <p:txBody>
          <a:bodyPr anchor="t"/>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283104" y="3920150"/>
            <a:ext cx="5359652" cy="173826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19693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20034" y="12043"/>
            <a:ext cx="9734659" cy="1325563"/>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7868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23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83104" y="1285591"/>
            <a:ext cx="5359652" cy="2381061"/>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283104" y="3920150"/>
            <a:ext cx="5359652" cy="173826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02061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51832" y="1032094"/>
            <a:ext cx="5712737" cy="3014805"/>
          </a:xfrm>
        </p:spPr>
        <p:txBody>
          <a:bodyPr anchor="t"/>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051832" y="4137433"/>
            <a:ext cx="5712737" cy="173826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70066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25383"/>
            <a:ext cx="8475112" cy="1803006"/>
          </a:xfrm>
        </p:spPr>
        <p:txBody>
          <a:bodyPr anchor="t"/>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2063546"/>
            <a:ext cx="8475112" cy="126812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79662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6198" y="1374758"/>
            <a:ext cx="7180467" cy="5207109"/>
          </a:xfrm>
        </p:spPr>
        <p:txBody>
          <a:bodyPr anchor="t"/>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38591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903" y="977774"/>
            <a:ext cx="3811509" cy="4916031"/>
          </a:xfrm>
        </p:spPr>
        <p:txBody>
          <a:bodyPr anchor="t"/>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41468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64176" y="3585172"/>
            <a:ext cx="5368705" cy="3422209"/>
          </a:xfrm>
        </p:spPr>
        <p:txBody>
          <a:bodyPr anchor="t"/>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89973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5410200"/>
            <a:ext cx="121920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350205" y="5410201"/>
            <a:ext cx="11727118" cy="1447800"/>
          </a:xfrm>
        </p:spPr>
        <p:txBody>
          <a:bodyPr/>
          <a:lstStyle>
            <a:lvl1pPr>
              <a:defRPr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36370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343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64" r:id="rId6"/>
    <p:sldLayoutId id="2147483662" r:id="rId7"/>
    <p:sldLayoutId id="2147483663" r:id="rId8"/>
    <p:sldLayoutId id="2147483652" r:id="rId9"/>
    <p:sldLayoutId id="214748365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s://nematerialsmatter.org/" TargetMode="Externa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83104" y="368711"/>
            <a:ext cx="5359652" cy="3297942"/>
          </a:xfrm>
        </p:spPr>
        <p:txBody>
          <a:bodyPr>
            <a:normAutofit fontScale="90000"/>
          </a:bodyPr>
          <a:lstStyle/>
          <a:p>
            <a:r>
              <a:rPr lang="en-US" dirty="0"/>
              <a:t>Stanton Community Schools 7-12 </a:t>
            </a:r>
            <a:br>
              <a:rPr lang="en-US" dirty="0"/>
            </a:br>
            <a:r>
              <a:rPr lang="en-US" dirty="0"/>
              <a:t>In-Service </a:t>
            </a:r>
          </a:p>
        </p:txBody>
      </p:sp>
      <p:sp>
        <p:nvSpPr>
          <p:cNvPr id="3" name="Subtitle 2"/>
          <p:cNvSpPr>
            <a:spLocks noGrp="1"/>
          </p:cNvSpPr>
          <p:nvPr>
            <p:ph type="subTitle" idx="1"/>
          </p:nvPr>
        </p:nvSpPr>
        <p:spPr>
          <a:xfrm>
            <a:off x="6283104" y="3602695"/>
            <a:ext cx="5359652" cy="1738266"/>
          </a:xfrm>
        </p:spPr>
        <p:txBody>
          <a:bodyPr>
            <a:normAutofit lnSpcReduction="10000"/>
          </a:bodyPr>
          <a:lstStyle/>
          <a:p>
            <a:r>
              <a:rPr lang="en-US" dirty="0"/>
              <a:t>Presented by </a:t>
            </a:r>
          </a:p>
          <a:p>
            <a:r>
              <a:rPr lang="en-US" b="1" dirty="0"/>
              <a:t>Marissa Payzant</a:t>
            </a:r>
          </a:p>
          <a:p>
            <a:r>
              <a:rPr lang="en-US" dirty="0"/>
              <a:t>English Language Arts Specialist</a:t>
            </a:r>
          </a:p>
          <a:p>
            <a:r>
              <a:rPr lang="en-US" dirty="0"/>
              <a:t>Nebraska Department of Education </a:t>
            </a:r>
          </a:p>
        </p:txBody>
      </p:sp>
      <p:pic>
        <p:nvPicPr>
          <p:cNvPr id="5" name="Picture 4"/>
          <p:cNvPicPr>
            <a:picLocks noChangeAspect="1"/>
          </p:cNvPicPr>
          <p:nvPr/>
        </p:nvPicPr>
        <p:blipFill>
          <a:blip r:embed="rId3"/>
          <a:stretch>
            <a:fillRect/>
          </a:stretch>
        </p:blipFill>
        <p:spPr>
          <a:xfrm>
            <a:off x="8172739" y="5277619"/>
            <a:ext cx="1580381" cy="1580381"/>
          </a:xfrm>
          <a:prstGeom prst="rect">
            <a:avLst/>
          </a:prstGeom>
        </p:spPr>
      </p:pic>
    </p:spTree>
    <p:extLst>
      <p:ext uri="{BB962C8B-B14F-4D97-AF65-F5344CB8AC3E}">
        <p14:creationId xmlns:p14="http://schemas.microsoft.com/office/powerpoint/2010/main" val="281741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ELA Shift #3</a:t>
            </a:r>
          </a:p>
        </p:txBody>
      </p:sp>
      <p:sp>
        <p:nvSpPr>
          <p:cNvPr id="3" name="Subtitle 2"/>
          <p:cNvSpPr>
            <a:spLocks noGrp="1"/>
          </p:cNvSpPr>
          <p:nvPr>
            <p:ph type="subTitle" idx="1"/>
          </p:nvPr>
        </p:nvSpPr>
        <p:spPr/>
        <p:txBody>
          <a:bodyPr/>
          <a:lstStyle/>
          <a:p>
            <a:r>
              <a:rPr lang="en-US" b="1" dirty="0"/>
              <a:t>Background knowledge</a:t>
            </a:r>
            <a:r>
              <a:rPr lang="en-US" dirty="0"/>
              <a:t>—building students’ content knowledge systematically with rich and complex informational texts in all content areas </a:t>
            </a:r>
          </a:p>
        </p:txBody>
      </p:sp>
      <p:pic>
        <p:nvPicPr>
          <p:cNvPr id="5" name="Picture 4"/>
          <p:cNvPicPr>
            <a:picLocks noChangeAspect="1"/>
          </p:cNvPicPr>
          <p:nvPr/>
        </p:nvPicPr>
        <p:blipFill>
          <a:blip r:embed="rId3"/>
          <a:stretch>
            <a:fillRect/>
          </a:stretch>
        </p:blipFill>
        <p:spPr>
          <a:xfrm>
            <a:off x="6784250" y="1918108"/>
            <a:ext cx="2247900" cy="2219325"/>
          </a:xfrm>
          <a:prstGeom prst="rect">
            <a:avLst/>
          </a:prstGeom>
        </p:spPr>
      </p:pic>
    </p:spTree>
    <p:extLst>
      <p:ext uri="{BB962C8B-B14F-4D97-AF65-F5344CB8AC3E}">
        <p14:creationId xmlns:p14="http://schemas.microsoft.com/office/powerpoint/2010/main" val="1459159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the baseball study&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494" y="190918"/>
            <a:ext cx="8184486" cy="6138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755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267" t="13101" r="8292" b="13075"/>
          <a:stretch/>
        </p:blipFill>
        <p:spPr>
          <a:xfrm>
            <a:off x="1909185" y="401934"/>
            <a:ext cx="8434815" cy="5596932"/>
          </a:xfrm>
          <a:prstGeom prst="rect">
            <a:avLst/>
          </a:prstGeom>
        </p:spPr>
      </p:pic>
    </p:spTree>
    <p:extLst>
      <p:ext uri="{BB962C8B-B14F-4D97-AF65-F5344CB8AC3E}">
        <p14:creationId xmlns:p14="http://schemas.microsoft.com/office/powerpoint/2010/main" val="1206863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328761">
            <a:off x="5403432" y="1167188"/>
            <a:ext cx="4157832" cy="4523624"/>
          </a:xfrm>
          <a:prstGeom prst="rect">
            <a:avLst/>
          </a:prstGeom>
        </p:spPr>
      </p:pic>
    </p:spTree>
    <p:extLst>
      <p:ext uri="{BB962C8B-B14F-4D97-AF65-F5344CB8AC3E}">
        <p14:creationId xmlns:p14="http://schemas.microsoft.com/office/powerpoint/2010/main" val="2112968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Opportunity Myth </a:t>
            </a:r>
          </a:p>
        </p:txBody>
      </p:sp>
    </p:spTree>
    <p:extLst>
      <p:ext uri="{BB962C8B-B14F-4D97-AF65-F5344CB8AC3E}">
        <p14:creationId xmlns:p14="http://schemas.microsoft.com/office/powerpoint/2010/main" val="1980043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Opportunity Myth </a:t>
            </a:r>
          </a:p>
        </p:txBody>
      </p:sp>
      <p:sp>
        <p:nvSpPr>
          <p:cNvPr id="4" name="TextBox 3"/>
          <p:cNvSpPr txBox="1"/>
          <p:nvPr/>
        </p:nvSpPr>
        <p:spPr>
          <a:xfrm>
            <a:off x="188566" y="1446689"/>
            <a:ext cx="3905572" cy="2062103"/>
          </a:xfrm>
          <a:prstGeom prst="rect">
            <a:avLst/>
          </a:prstGeom>
          <a:noFill/>
          <a:ln w="25400">
            <a:solidFill>
              <a:schemeClr val="accent1"/>
            </a:solidFill>
          </a:ln>
        </p:spPr>
        <p:txBody>
          <a:bodyPr wrap="square" rtlCol="0">
            <a:spAutoFit/>
          </a:bodyPr>
          <a:lstStyle/>
          <a:p>
            <a:pPr algn="ctr"/>
            <a:r>
              <a:rPr lang="en-US" sz="3200" dirty="0">
                <a:latin typeface="+mj-lt"/>
              </a:rPr>
              <a:t>Partnered with </a:t>
            </a:r>
            <a:r>
              <a:rPr lang="en-US" sz="3200" b="1" dirty="0">
                <a:solidFill>
                  <a:srgbClr val="C00000"/>
                </a:solidFill>
                <a:latin typeface="+mj-lt"/>
              </a:rPr>
              <a:t>FIVE</a:t>
            </a:r>
          </a:p>
          <a:p>
            <a:pPr algn="ctr"/>
            <a:r>
              <a:rPr lang="en-US" sz="3200" dirty="0">
                <a:latin typeface="+mj-lt"/>
              </a:rPr>
              <a:t>diverse school systems. </a:t>
            </a:r>
          </a:p>
        </p:txBody>
      </p:sp>
      <p:pic>
        <p:nvPicPr>
          <p:cNvPr id="5" name="Picture 4"/>
          <p:cNvPicPr>
            <a:picLocks noChangeAspect="1"/>
          </p:cNvPicPr>
          <p:nvPr/>
        </p:nvPicPr>
        <p:blipFill>
          <a:blip r:embed="rId2"/>
          <a:stretch>
            <a:fillRect/>
          </a:stretch>
        </p:blipFill>
        <p:spPr>
          <a:xfrm>
            <a:off x="4743772" y="1538944"/>
            <a:ext cx="4474852" cy="2121592"/>
          </a:xfrm>
          <a:prstGeom prst="rect">
            <a:avLst/>
          </a:prstGeom>
        </p:spPr>
      </p:pic>
      <p:pic>
        <p:nvPicPr>
          <p:cNvPr id="6" name="Picture 5"/>
          <p:cNvPicPr>
            <a:picLocks noChangeAspect="1"/>
          </p:cNvPicPr>
          <p:nvPr/>
        </p:nvPicPr>
        <p:blipFill>
          <a:blip r:embed="rId3"/>
          <a:stretch>
            <a:fillRect/>
          </a:stretch>
        </p:blipFill>
        <p:spPr>
          <a:xfrm>
            <a:off x="188566" y="3660536"/>
            <a:ext cx="3676207" cy="2810500"/>
          </a:xfrm>
          <a:prstGeom prst="rect">
            <a:avLst/>
          </a:prstGeom>
        </p:spPr>
      </p:pic>
      <p:pic>
        <p:nvPicPr>
          <p:cNvPr id="7" name="Picture 6"/>
          <p:cNvPicPr>
            <a:picLocks noChangeAspect="1"/>
          </p:cNvPicPr>
          <p:nvPr/>
        </p:nvPicPr>
        <p:blipFill>
          <a:blip r:embed="rId4"/>
          <a:stretch>
            <a:fillRect/>
          </a:stretch>
        </p:blipFill>
        <p:spPr>
          <a:xfrm>
            <a:off x="5109564" y="3428999"/>
            <a:ext cx="4109060" cy="2523963"/>
          </a:xfrm>
          <a:prstGeom prst="rect">
            <a:avLst/>
          </a:prstGeom>
        </p:spPr>
      </p:pic>
      <p:pic>
        <p:nvPicPr>
          <p:cNvPr id="8" name="Picture 7"/>
          <p:cNvPicPr>
            <a:picLocks noChangeAspect="1"/>
          </p:cNvPicPr>
          <p:nvPr/>
        </p:nvPicPr>
        <p:blipFill>
          <a:blip r:embed="rId5"/>
          <a:stretch>
            <a:fillRect/>
          </a:stretch>
        </p:blipFill>
        <p:spPr>
          <a:xfrm>
            <a:off x="4528228" y="5715066"/>
            <a:ext cx="7206097" cy="755970"/>
          </a:xfrm>
          <a:prstGeom prst="rect">
            <a:avLst/>
          </a:prstGeom>
        </p:spPr>
      </p:pic>
    </p:spTree>
    <p:extLst>
      <p:ext uri="{BB962C8B-B14F-4D97-AF65-F5344CB8AC3E}">
        <p14:creationId xmlns:p14="http://schemas.microsoft.com/office/powerpoint/2010/main" val="3810611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Opportunity Myth </a:t>
            </a:r>
          </a:p>
        </p:txBody>
      </p:sp>
      <p:pic>
        <p:nvPicPr>
          <p:cNvPr id="4" name="Picture 3"/>
          <p:cNvPicPr>
            <a:picLocks noChangeAspect="1"/>
          </p:cNvPicPr>
          <p:nvPr/>
        </p:nvPicPr>
        <p:blipFill>
          <a:blip r:embed="rId3"/>
          <a:stretch>
            <a:fillRect/>
          </a:stretch>
        </p:blipFill>
        <p:spPr>
          <a:xfrm>
            <a:off x="838200" y="2050026"/>
            <a:ext cx="4127350" cy="2810500"/>
          </a:xfrm>
          <a:prstGeom prst="rect">
            <a:avLst/>
          </a:prstGeom>
        </p:spPr>
      </p:pic>
      <p:pic>
        <p:nvPicPr>
          <p:cNvPr id="5" name="Picture 4"/>
          <p:cNvPicPr>
            <a:picLocks noChangeAspect="1"/>
          </p:cNvPicPr>
          <p:nvPr/>
        </p:nvPicPr>
        <p:blipFill>
          <a:blip r:embed="rId4"/>
          <a:stretch>
            <a:fillRect/>
          </a:stretch>
        </p:blipFill>
        <p:spPr>
          <a:xfrm>
            <a:off x="6096000" y="1732737"/>
            <a:ext cx="3926164" cy="3785944"/>
          </a:xfrm>
          <a:prstGeom prst="rect">
            <a:avLst/>
          </a:prstGeom>
        </p:spPr>
      </p:pic>
    </p:spTree>
    <p:extLst>
      <p:ext uri="{BB962C8B-B14F-4D97-AF65-F5344CB8AC3E}">
        <p14:creationId xmlns:p14="http://schemas.microsoft.com/office/powerpoint/2010/main" val="2584362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Opportunity Myth </a:t>
            </a:r>
          </a:p>
        </p:txBody>
      </p:sp>
      <p:pic>
        <p:nvPicPr>
          <p:cNvPr id="4" name="Picture 3"/>
          <p:cNvPicPr>
            <a:picLocks noChangeAspect="1"/>
          </p:cNvPicPr>
          <p:nvPr/>
        </p:nvPicPr>
        <p:blipFill>
          <a:blip r:embed="rId2"/>
          <a:stretch>
            <a:fillRect/>
          </a:stretch>
        </p:blipFill>
        <p:spPr>
          <a:xfrm>
            <a:off x="1333280" y="1772728"/>
            <a:ext cx="3950550" cy="3158002"/>
          </a:xfrm>
          <a:prstGeom prst="rect">
            <a:avLst/>
          </a:prstGeom>
        </p:spPr>
      </p:pic>
      <p:pic>
        <p:nvPicPr>
          <p:cNvPr id="5" name="Picture 4"/>
          <p:cNvPicPr>
            <a:picLocks noChangeAspect="1"/>
          </p:cNvPicPr>
          <p:nvPr/>
        </p:nvPicPr>
        <p:blipFill>
          <a:blip r:embed="rId3"/>
          <a:stretch>
            <a:fillRect/>
          </a:stretch>
        </p:blipFill>
        <p:spPr>
          <a:xfrm>
            <a:off x="6374672" y="1665960"/>
            <a:ext cx="3926164" cy="3785944"/>
          </a:xfrm>
          <a:prstGeom prst="rect">
            <a:avLst/>
          </a:prstGeom>
        </p:spPr>
      </p:pic>
    </p:spTree>
    <p:extLst>
      <p:ext uri="{BB962C8B-B14F-4D97-AF65-F5344CB8AC3E}">
        <p14:creationId xmlns:p14="http://schemas.microsoft.com/office/powerpoint/2010/main" val="541919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Opportunity Myth </a:t>
            </a:r>
          </a:p>
        </p:txBody>
      </p:sp>
      <p:pic>
        <p:nvPicPr>
          <p:cNvPr id="4" name="Picture 3"/>
          <p:cNvPicPr>
            <a:picLocks noChangeAspect="1"/>
          </p:cNvPicPr>
          <p:nvPr/>
        </p:nvPicPr>
        <p:blipFill>
          <a:blip r:embed="rId3"/>
          <a:stretch>
            <a:fillRect/>
          </a:stretch>
        </p:blipFill>
        <p:spPr>
          <a:xfrm>
            <a:off x="838200" y="1775957"/>
            <a:ext cx="4078577" cy="2810500"/>
          </a:xfrm>
          <a:prstGeom prst="rect">
            <a:avLst/>
          </a:prstGeom>
        </p:spPr>
      </p:pic>
      <p:pic>
        <p:nvPicPr>
          <p:cNvPr id="5" name="Picture 4"/>
          <p:cNvPicPr>
            <a:picLocks noChangeAspect="1"/>
          </p:cNvPicPr>
          <p:nvPr/>
        </p:nvPicPr>
        <p:blipFill>
          <a:blip r:embed="rId4"/>
          <a:stretch>
            <a:fillRect/>
          </a:stretch>
        </p:blipFill>
        <p:spPr>
          <a:xfrm>
            <a:off x="6096000" y="1575655"/>
            <a:ext cx="3950550" cy="3706689"/>
          </a:xfrm>
          <a:prstGeom prst="rect">
            <a:avLst/>
          </a:prstGeom>
        </p:spPr>
      </p:pic>
      <p:pic>
        <p:nvPicPr>
          <p:cNvPr id="6" name="Picture 5"/>
          <p:cNvPicPr>
            <a:picLocks noChangeAspect="1"/>
          </p:cNvPicPr>
          <p:nvPr/>
        </p:nvPicPr>
        <p:blipFill>
          <a:blip r:embed="rId5"/>
          <a:stretch>
            <a:fillRect/>
          </a:stretch>
        </p:blipFill>
        <p:spPr>
          <a:xfrm>
            <a:off x="978419" y="5045770"/>
            <a:ext cx="3798137" cy="1072989"/>
          </a:xfrm>
          <a:prstGeom prst="rect">
            <a:avLst/>
          </a:prstGeom>
        </p:spPr>
      </p:pic>
      <p:pic>
        <p:nvPicPr>
          <p:cNvPr id="7" name="Picture 6"/>
          <p:cNvPicPr>
            <a:picLocks noChangeAspect="1"/>
          </p:cNvPicPr>
          <p:nvPr/>
        </p:nvPicPr>
        <p:blipFill>
          <a:blip r:embed="rId6"/>
          <a:stretch>
            <a:fillRect/>
          </a:stretch>
        </p:blipFill>
        <p:spPr>
          <a:xfrm>
            <a:off x="6096000" y="5045770"/>
            <a:ext cx="3798137" cy="1072989"/>
          </a:xfrm>
          <a:prstGeom prst="rect">
            <a:avLst/>
          </a:prstGeom>
        </p:spPr>
      </p:pic>
    </p:spTree>
    <p:extLst>
      <p:ext uri="{BB962C8B-B14F-4D97-AF65-F5344CB8AC3E}">
        <p14:creationId xmlns:p14="http://schemas.microsoft.com/office/powerpoint/2010/main" val="1286419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is the </a:t>
            </a:r>
            <a:r>
              <a:rPr lang="en-US" i="1" dirty="0"/>
              <a:t>opportunity myth</a:t>
            </a:r>
            <a:r>
              <a:rPr lang="en-US" dirty="0"/>
              <a:t>? </a:t>
            </a:r>
          </a:p>
        </p:txBody>
      </p:sp>
      <p:sp>
        <p:nvSpPr>
          <p:cNvPr id="3" name="Subtitle 2"/>
          <p:cNvSpPr>
            <a:spLocks noGrp="1"/>
          </p:cNvSpPr>
          <p:nvPr>
            <p:ph type="subTitle" idx="1"/>
          </p:nvPr>
        </p:nvSpPr>
        <p:spPr/>
        <p:txBody>
          <a:bodyPr>
            <a:normAutofit fontScale="92500" lnSpcReduction="20000"/>
          </a:bodyPr>
          <a:lstStyle/>
          <a:p>
            <a:r>
              <a:rPr lang="en-US" b="1" dirty="0"/>
              <a:t>If students do what they’re asked to do in school, they will be successful </a:t>
            </a:r>
          </a:p>
          <a:p>
            <a:r>
              <a:rPr lang="en-US" b="1" dirty="0"/>
              <a:t>(e.g. ready for college and career) </a:t>
            </a:r>
          </a:p>
          <a:p>
            <a:endParaRPr lang="en-US" b="1" i="1" dirty="0"/>
          </a:p>
          <a:p>
            <a:r>
              <a:rPr lang="en-US" b="1" i="1" dirty="0"/>
              <a:t>This does not ring true for all students! </a:t>
            </a:r>
          </a:p>
        </p:txBody>
      </p:sp>
    </p:spTree>
    <p:extLst>
      <p:ext uri="{BB962C8B-B14F-4D97-AF65-F5344CB8AC3E}">
        <p14:creationId xmlns:p14="http://schemas.microsoft.com/office/powerpoint/2010/main" val="3550481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Introductions</a:t>
            </a:r>
          </a:p>
        </p:txBody>
      </p:sp>
      <p:sp>
        <p:nvSpPr>
          <p:cNvPr id="3" name="Subtitle 2"/>
          <p:cNvSpPr>
            <a:spLocks noGrp="1"/>
          </p:cNvSpPr>
          <p:nvPr>
            <p:ph type="subTitle" idx="1"/>
          </p:nvPr>
        </p:nvSpPr>
        <p:spPr/>
        <p:txBody>
          <a:bodyPr>
            <a:normAutofit fontScale="92500"/>
          </a:bodyPr>
          <a:lstStyle/>
          <a:p>
            <a:r>
              <a:rPr lang="en-US" b="1" dirty="0"/>
              <a:t>Name</a:t>
            </a:r>
          </a:p>
          <a:p>
            <a:r>
              <a:rPr lang="en-US" b="1" dirty="0"/>
              <a:t>Grade Level </a:t>
            </a:r>
          </a:p>
          <a:p>
            <a:r>
              <a:rPr lang="en-US" b="1" dirty="0"/>
              <a:t>Years of service </a:t>
            </a:r>
          </a:p>
          <a:p>
            <a:r>
              <a:rPr lang="en-US" b="1" dirty="0"/>
              <a:t>What you hope to learn more about today </a:t>
            </a:r>
          </a:p>
        </p:txBody>
      </p:sp>
      <p:pic>
        <p:nvPicPr>
          <p:cNvPr id="4" name="Picture 3"/>
          <p:cNvPicPr>
            <a:picLocks noChangeAspect="1"/>
          </p:cNvPicPr>
          <p:nvPr/>
        </p:nvPicPr>
        <p:blipFill>
          <a:blip r:embed="rId3"/>
          <a:stretch>
            <a:fillRect/>
          </a:stretch>
        </p:blipFill>
        <p:spPr>
          <a:xfrm>
            <a:off x="6422726" y="1922671"/>
            <a:ext cx="2970948" cy="2124228"/>
          </a:xfrm>
          <a:prstGeom prst="rect">
            <a:avLst/>
          </a:prstGeom>
        </p:spPr>
      </p:pic>
    </p:spTree>
    <p:extLst>
      <p:ext uri="{BB962C8B-B14F-4D97-AF65-F5344CB8AC3E}">
        <p14:creationId xmlns:p14="http://schemas.microsoft.com/office/powerpoint/2010/main" val="1889005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work library </a:t>
            </a:r>
          </a:p>
        </p:txBody>
      </p:sp>
      <p:sp>
        <p:nvSpPr>
          <p:cNvPr id="3" name="Content Placeholder 2"/>
          <p:cNvSpPr>
            <a:spLocks noGrp="1"/>
          </p:cNvSpPr>
          <p:nvPr>
            <p:ph idx="1"/>
          </p:nvPr>
        </p:nvSpPr>
        <p:spPr/>
        <p:txBody>
          <a:bodyPr>
            <a:normAutofit/>
          </a:bodyPr>
          <a:lstStyle/>
          <a:p>
            <a:r>
              <a:rPr lang="en-US" dirty="0"/>
              <a:t>What’s the difference between high and low-quality assignments? </a:t>
            </a:r>
          </a:p>
          <a:p>
            <a:r>
              <a:rPr lang="en-US" dirty="0"/>
              <a:t>How well do assignments align to college and career-ready standards? </a:t>
            </a:r>
          </a:p>
          <a:p>
            <a:pPr lvl="1"/>
            <a:r>
              <a:rPr lang="en-US" dirty="0"/>
              <a:t>Strongly aligned, partially aligned, weakly aligned </a:t>
            </a:r>
          </a:p>
          <a:p>
            <a:r>
              <a:rPr lang="en-US" dirty="0"/>
              <a:t>Content, practice, relevance </a:t>
            </a:r>
          </a:p>
          <a:p>
            <a:pPr lvl="1"/>
            <a:r>
              <a:rPr lang="en-US" b="1" dirty="0"/>
              <a:t>ELA</a:t>
            </a:r>
            <a:r>
              <a:rPr lang="en-US" dirty="0"/>
              <a:t>: Text complexity &amp; quality, grade appropriateness, text dependent &amp; text specific questions (evidence from text), reading with purpose </a:t>
            </a:r>
          </a:p>
          <a:p>
            <a:pPr lvl="1"/>
            <a:r>
              <a:rPr lang="en-US" b="1" dirty="0"/>
              <a:t>MATH</a:t>
            </a:r>
            <a:r>
              <a:rPr lang="en-US" dirty="0"/>
              <a:t>: Procedural, conceptual, or application tasks, aspects of grade-appropriateness  rigor, Standards for Mathematical Practice </a:t>
            </a:r>
          </a:p>
          <a:p>
            <a:pPr marL="457200" lvl="1" indent="0">
              <a:buNone/>
            </a:pPr>
            <a:endParaRPr lang="en-US" dirty="0"/>
          </a:p>
        </p:txBody>
      </p:sp>
    </p:spTree>
    <p:extLst>
      <p:ext uri="{BB962C8B-B14F-4D97-AF65-F5344CB8AC3E}">
        <p14:creationId xmlns:p14="http://schemas.microsoft.com/office/powerpoint/2010/main" val="3845717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14052" y="322053"/>
            <a:ext cx="7249519" cy="6125157"/>
          </a:xfrm>
          <a:prstGeom prst="rect">
            <a:avLst/>
          </a:prstGeom>
        </p:spPr>
      </p:pic>
    </p:spTree>
    <p:extLst>
      <p:ext uri="{BB962C8B-B14F-4D97-AF65-F5344CB8AC3E}">
        <p14:creationId xmlns:p14="http://schemas.microsoft.com/office/powerpoint/2010/main" val="2460898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870L			880L</a:t>
            </a:r>
            <a:r>
              <a:rPr lang="en-US" dirty="0"/>
              <a:t> </a:t>
            </a:r>
          </a:p>
        </p:txBody>
      </p:sp>
      <p:pic>
        <p:nvPicPr>
          <p:cNvPr id="3" name="Picture 2"/>
          <p:cNvPicPr>
            <a:picLocks noChangeAspect="1"/>
          </p:cNvPicPr>
          <p:nvPr/>
        </p:nvPicPr>
        <p:blipFill>
          <a:blip r:embed="rId3"/>
          <a:stretch>
            <a:fillRect/>
          </a:stretch>
        </p:blipFill>
        <p:spPr>
          <a:xfrm>
            <a:off x="350205" y="647701"/>
            <a:ext cx="2962275" cy="4762500"/>
          </a:xfrm>
          <a:prstGeom prst="rect">
            <a:avLst/>
          </a:prstGeom>
        </p:spPr>
      </p:pic>
      <p:pic>
        <p:nvPicPr>
          <p:cNvPr id="4" name="Picture 3"/>
          <p:cNvPicPr>
            <a:picLocks noChangeAspect="1"/>
          </p:cNvPicPr>
          <p:nvPr/>
        </p:nvPicPr>
        <p:blipFill>
          <a:blip r:embed="rId4"/>
          <a:stretch>
            <a:fillRect/>
          </a:stretch>
        </p:blipFill>
        <p:spPr>
          <a:xfrm>
            <a:off x="4099436" y="647701"/>
            <a:ext cx="3314700" cy="4762500"/>
          </a:xfrm>
          <a:prstGeom prst="rect">
            <a:avLst/>
          </a:prstGeom>
        </p:spPr>
      </p:pic>
    </p:spTree>
    <p:extLst>
      <p:ext uri="{BB962C8B-B14F-4D97-AF65-F5344CB8AC3E}">
        <p14:creationId xmlns:p14="http://schemas.microsoft.com/office/powerpoint/2010/main" val="3927985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Qualitative</a:t>
            </a:r>
            <a:r>
              <a:rPr lang="en-US" dirty="0"/>
              <a:t> features of text complexity </a:t>
            </a:r>
          </a:p>
        </p:txBody>
      </p:sp>
      <p:sp>
        <p:nvSpPr>
          <p:cNvPr id="3" name="Content Placeholder 2"/>
          <p:cNvSpPr>
            <a:spLocks noGrp="1"/>
          </p:cNvSpPr>
          <p:nvPr>
            <p:ph idx="1"/>
          </p:nvPr>
        </p:nvSpPr>
        <p:spPr/>
        <p:txBody>
          <a:bodyPr>
            <a:normAutofit fontScale="92500" lnSpcReduction="20000"/>
          </a:bodyPr>
          <a:lstStyle/>
          <a:p>
            <a:r>
              <a:rPr lang="en-US" dirty="0"/>
              <a:t>Meaning</a:t>
            </a:r>
          </a:p>
          <a:p>
            <a:pPr lvl="1"/>
            <a:r>
              <a:rPr lang="en-US" dirty="0"/>
              <a:t>Is the purpose of the text obvious? </a:t>
            </a:r>
          </a:p>
          <a:p>
            <a:pPr lvl="1"/>
            <a:r>
              <a:rPr lang="en-US" dirty="0"/>
              <a:t>Does the text have more than one meaning? </a:t>
            </a:r>
          </a:p>
          <a:p>
            <a:r>
              <a:rPr lang="en-US" dirty="0"/>
              <a:t>Structure</a:t>
            </a:r>
          </a:p>
          <a:p>
            <a:pPr lvl="1"/>
            <a:r>
              <a:rPr lang="en-US" dirty="0"/>
              <a:t>How is it organized? </a:t>
            </a:r>
          </a:p>
          <a:p>
            <a:pPr lvl="1"/>
            <a:r>
              <a:rPr lang="en-US" dirty="0"/>
              <a:t>Are graphics, if present, helpful? </a:t>
            </a:r>
          </a:p>
          <a:p>
            <a:pPr lvl="1"/>
            <a:r>
              <a:rPr lang="en-US" dirty="0"/>
              <a:t>Does it contain new or unfamiliar text features? </a:t>
            </a:r>
          </a:p>
          <a:p>
            <a:r>
              <a:rPr lang="en-US" dirty="0"/>
              <a:t>Language</a:t>
            </a:r>
          </a:p>
          <a:p>
            <a:pPr lvl="1"/>
            <a:r>
              <a:rPr lang="en-US" dirty="0"/>
              <a:t>What kinds of literal and figurative language are present? </a:t>
            </a:r>
          </a:p>
          <a:p>
            <a:pPr lvl="1"/>
            <a:r>
              <a:rPr lang="en-US" dirty="0"/>
              <a:t>Is the language temporary or archaic? </a:t>
            </a:r>
          </a:p>
          <a:p>
            <a:r>
              <a:rPr lang="en-US" dirty="0"/>
              <a:t>Knowledge </a:t>
            </a:r>
          </a:p>
          <a:p>
            <a:pPr lvl="1"/>
            <a:r>
              <a:rPr lang="en-US" dirty="0"/>
              <a:t>How much background knowledge must the reader have to access this text? </a:t>
            </a:r>
          </a:p>
        </p:txBody>
      </p:sp>
    </p:spTree>
    <p:extLst>
      <p:ext uri="{BB962C8B-B14F-4D97-AF65-F5344CB8AC3E}">
        <p14:creationId xmlns:p14="http://schemas.microsoft.com/office/powerpoint/2010/main" val="2723367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Reader</a:t>
            </a:r>
            <a:r>
              <a:rPr lang="en-US" dirty="0"/>
              <a:t> and </a:t>
            </a:r>
            <a:r>
              <a:rPr lang="en-US" b="1" dirty="0"/>
              <a:t>task</a:t>
            </a:r>
            <a:r>
              <a:rPr lang="en-US" dirty="0"/>
              <a:t> considerations</a:t>
            </a:r>
          </a:p>
        </p:txBody>
      </p:sp>
      <p:sp>
        <p:nvSpPr>
          <p:cNvPr id="3" name="Content Placeholder 2"/>
          <p:cNvSpPr>
            <a:spLocks noGrp="1"/>
          </p:cNvSpPr>
          <p:nvPr>
            <p:ph idx="1"/>
          </p:nvPr>
        </p:nvSpPr>
        <p:spPr/>
        <p:txBody>
          <a:bodyPr/>
          <a:lstStyle/>
          <a:p>
            <a:r>
              <a:rPr lang="en-US" dirty="0"/>
              <a:t>Student learning needs, abilities, and interests</a:t>
            </a:r>
          </a:p>
          <a:p>
            <a:r>
              <a:rPr lang="en-US" dirty="0"/>
              <a:t>Motivation and engagement </a:t>
            </a:r>
          </a:p>
          <a:p>
            <a:r>
              <a:rPr lang="en-US" dirty="0"/>
              <a:t>Prior knowledge and experience </a:t>
            </a:r>
          </a:p>
          <a:p>
            <a:r>
              <a:rPr lang="en-US" dirty="0"/>
              <a:t>Maturity</a:t>
            </a:r>
          </a:p>
          <a:p>
            <a:r>
              <a:rPr lang="en-US" dirty="0"/>
              <a:t>Task concerns </a:t>
            </a:r>
          </a:p>
        </p:txBody>
      </p:sp>
    </p:spTree>
    <p:extLst>
      <p:ext uri="{BB962C8B-B14F-4D97-AF65-F5344CB8AC3E}">
        <p14:creationId xmlns:p14="http://schemas.microsoft.com/office/powerpoint/2010/main" val="3393510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4.googleusercontent.com/zOvhDVZTUKHA6l3PjottYXO66qDaKBJ3Nv8XA6bAY2VQ4cZCiEgGvPxDfQsgGgnUrveEqqGW9sMzcpxcF-eTg6VCKghRtZGZ7t7KIVK9S2z7WCPmuoX8bbO9XT77V9OREOubHpZ4tVY"/>
          <p:cNvPicPr>
            <a:picLocks noChangeAspect="1" noChangeArrowheads="1"/>
          </p:cNvPicPr>
          <p:nvPr/>
        </p:nvPicPr>
        <p:blipFill rotWithShape="1">
          <a:blip r:embed="rId3">
            <a:extLst>
              <a:ext uri="{28A0092B-C50C-407E-A947-70E740481C1C}">
                <a14:useLocalDpi xmlns:a14="http://schemas.microsoft.com/office/drawing/2010/main" val="0"/>
              </a:ext>
            </a:extLst>
          </a:blip>
          <a:srcRect l="4914" t="4369" r="9870" b="7783"/>
          <a:stretch/>
        </p:blipFill>
        <p:spPr bwMode="auto">
          <a:xfrm>
            <a:off x="8400423" y="2069961"/>
            <a:ext cx="3547068" cy="46021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5.googleusercontent.com/1MDrgsIfy83lNuV9B57-H9d5V7jLNntU7769Xer4UdEaq6GEYExwhEU_5mMB6TGHZBvn9yKKAVOF7PiUQqkYsaUUT9lknwbiOZoWf4EQCu9MC0PEfwO7W-jYRVgnN6tsx20-aE9HCO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3414" y="5586256"/>
            <a:ext cx="4210050" cy="1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769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 Report (2006): </a:t>
            </a:r>
            <a:r>
              <a:rPr lang="en-US" i="1" dirty="0"/>
              <a:t>Reading Between the Lines </a:t>
            </a:r>
          </a:p>
        </p:txBody>
      </p:sp>
      <p:pic>
        <p:nvPicPr>
          <p:cNvPr id="2050" name="Picture 2" descr="https://lh3.googleusercontent.com/3jgr5yx5nsW5jGmL3G6jmGRbsD0QmGPp_R-RlZ6vQ0gZj3WVG56SBZU6ofOLvK4DXKJRxy4CamIveN7fOY28Q5FuNk4E1rae8VdyX3A_X7ZJnSUQTX2ktUm9AU9SoT4XZ0TOWev-Wy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4305" y="1528119"/>
            <a:ext cx="5863389" cy="46930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3143" y="2090057"/>
            <a:ext cx="2200589" cy="3539430"/>
          </a:xfrm>
          <a:prstGeom prst="rect">
            <a:avLst/>
          </a:prstGeom>
          <a:noFill/>
        </p:spPr>
        <p:txBody>
          <a:bodyPr wrap="square" rtlCol="0">
            <a:spAutoFit/>
          </a:bodyPr>
          <a:lstStyle/>
          <a:p>
            <a:r>
              <a:rPr lang="en-US" sz="2800" b="1" i="1" dirty="0"/>
              <a:t>College readiness </a:t>
            </a:r>
            <a:r>
              <a:rPr lang="en-US" sz="2800" dirty="0"/>
              <a:t>defined as</a:t>
            </a:r>
          </a:p>
          <a:p>
            <a:r>
              <a:rPr lang="en-US" sz="2800" dirty="0"/>
              <a:t>meeting benchmark ACT reading score </a:t>
            </a:r>
          </a:p>
        </p:txBody>
      </p:sp>
    </p:spTree>
    <p:extLst>
      <p:ext uri="{BB962C8B-B14F-4D97-AF65-F5344CB8AC3E}">
        <p14:creationId xmlns:p14="http://schemas.microsoft.com/office/powerpoint/2010/main" val="1962492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who can read literally, can read inferentially </a:t>
            </a:r>
          </a:p>
        </p:txBody>
      </p:sp>
      <p:pic>
        <p:nvPicPr>
          <p:cNvPr id="3074" name="Picture 2" descr="https://lh4.googleusercontent.com/XpumMGKTx6SbmPRVMNjBC9-7GVn7I4qemC1tjTpEQE1h7Mvoy9rBriBkOfXuHS4_i1A9z50DhRJOM6yRSS5wmouRzBis-ca8HfesH94pkSsJOHAFHMb8iuQ2PrAc9ZhwZXUZGPO5Fb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1899993"/>
            <a:ext cx="8039100" cy="406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104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who can perform one strategy can perform all strategies </a:t>
            </a:r>
          </a:p>
        </p:txBody>
      </p:sp>
      <p:pic>
        <p:nvPicPr>
          <p:cNvPr id="4098" name="Picture 2" descr="https://lh4.googleusercontent.com/258SdPcFF8nrWcr6mqhZnhiTzrbY6OnLSxU8HoHfpGLr9dW2Yy2GeglxbxpAnRL0MvbNE_rSgAwvqmmveGogEBzug9i1GZ2Mhd78gSrzrt5lkQNwUdNnBZN_sCQd1v3jL0K4iW6UL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326" y="1690688"/>
            <a:ext cx="7933348" cy="4586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942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Ability to read complex text differentiates college-ready readers </a:t>
            </a:r>
          </a:p>
        </p:txBody>
      </p:sp>
      <p:pic>
        <p:nvPicPr>
          <p:cNvPr id="5122" name="Picture 2" descr="https://lh5.googleusercontent.com/Mi28FR2ijltc0_-1-RxwC0d-JUX7K6hlxwv2kypYZUWccMVBeC2Vfoj1rCNZIo3GKMB6CbzyW4C5ekn1_9Dtmd-sT104x_V4uzAoOPfuie2V1v81kZQRPdaUySNLy8DQEw3NlVfQoZ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112" y="1690688"/>
            <a:ext cx="8249775" cy="4689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992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765026">
            <a:off x="7017334" y="-782104"/>
            <a:ext cx="5590517" cy="5590517"/>
          </a:xfrm>
          <a:prstGeom prst="rect">
            <a:avLst/>
          </a:prstGeom>
        </p:spPr>
      </p:pic>
      <p:sp>
        <p:nvSpPr>
          <p:cNvPr id="2" name="Title 1"/>
          <p:cNvSpPr>
            <a:spLocks noGrp="1"/>
          </p:cNvSpPr>
          <p:nvPr>
            <p:ph type="title"/>
          </p:nvPr>
        </p:nvSpPr>
        <p:spPr/>
        <p:txBody>
          <a:bodyPr/>
          <a:lstStyle/>
          <a:p>
            <a:r>
              <a:rPr lang="en-US" dirty="0"/>
              <a:t>Today’s agenda </a:t>
            </a:r>
          </a:p>
        </p:txBody>
      </p:sp>
      <p:sp>
        <p:nvSpPr>
          <p:cNvPr id="3" name="Content Placeholder 2"/>
          <p:cNvSpPr>
            <a:spLocks noGrp="1"/>
          </p:cNvSpPr>
          <p:nvPr>
            <p:ph idx="1"/>
          </p:nvPr>
        </p:nvSpPr>
        <p:spPr>
          <a:xfrm>
            <a:off x="572729" y="2013154"/>
            <a:ext cx="10515600" cy="4351338"/>
          </a:xfrm>
        </p:spPr>
        <p:txBody>
          <a:bodyPr>
            <a:normAutofit lnSpcReduction="10000"/>
          </a:bodyPr>
          <a:lstStyle/>
          <a:p>
            <a:r>
              <a:rPr lang="en-US" dirty="0"/>
              <a:t>The instructional shifts </a:t>
            </a:r>
          </a:p>
          <a:p>
            <a:r>
              <a:rPr lang="en-US" dirty="0"/>
              <a:t>What is the </a:t>
            </a:r>
            <a:r>
              <a:rPr lang="en-US" i="1" dirty="0"/>
              <a:t>Opportunity Myth</a:t>
            </a:r>
            <a:r>
              <a:rPr lang="en-US" dirty="0"/>
              <a:t>? </a:t>
            </a:r>
          </a:p>
          <a:p>
            <a:r>
              <a:rPr lang="en-US" dirty="0"/>
              <a:t>Text complexity </a:t>
            </a:r>
          </a:p>
          <a:p>
            <a:pPr lvl="1"/>
            <a:r>
              <a:rPr lang="en-US" dirty="0"/>
              <a:t>Qualitative, quantitative, and reader &amp; task considerations</a:t>
            </a:r>
          </a:p>
          <a:p>
            <a:r>
              <a:rPr lang="en-US" dirty="0"/>
              <a:t>Close reading strategies </a:t>
            </a:r>
          </a:p>
          <a:p>
            <a:pPr lvl="1"/>
            <a:r>
              <a:rPr lang="en-US" dirty="0"/>
              <a:t>Partner paraphrasing </a:t>
            </a:r>
          </a:p>
          <a:p>
            <a:pPr lvl="1"/>
            <a:r>
              <a:rPr lang="en-US" dirty="0"/>
              <a:t>Chunking strategy </a:t>
            </a:r>
          </a:p>
          <a:p>
            <a:r>
              <a:rPr lang="en-US" dirty="0"/>
              <a:t>The role of disciplinary literacy </a:t>
            </a:r>
          </a:p>
          <a:p>
            <a:r>
              <a:rPr lang="en-US" dirty="0"/>
              <a:t>Vocabulary in speaking &amp; listening </a:t>
            </a:r>
            <a:br>
              <a:rPr lang="en-US" dirty="0"/>
            </a:br>
            <a:endParaRPr lang="en-US" dirty="0"/>
          </a:p>
        </p:txBody>
      </p:sp>
    </p:spTree>
    <p:extLst>
      <p:ext uri="{BB962C8B-B14F-4D97-AF65-F5344CB8AC3E}">
        <p14:creationId xmlns:p14="http://schemas.microsoft.com/office/powerpoint/2010/main" val="6138884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lh6.googleusercontent.com/qKN8ROvZUEBXyYrgvVGqqtyyeKKsSfBzMKu6WHJDlBYc1kfxzEwdlcV7Z52V1HV51A5G2Qb6IhOSfayUt35e5J4kl1934mqRycKqLkT7YW1J6x3iH7C7MyayKKW6DR9Mf8BycfJ1ST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8219" y="414068"/>
            <a:ext cx="8891508" cy="564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757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 Lexile Dema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6682" y="212661"/>
            <a:ext cx="4791437" cy="6205650"/>
          </a:xfrm>
          <a:prstGeom prst="rect">
            <a:avLst/>
          </a:prstGeom>
        </p:spPr>
      </p:pic>
    </p:spTree>
    <p:extLst>
      <p:ext uri="{BB962C8B-B14F-4D97-AF65-F5344CB8AC3E}">
        <p14:creationId xmlns:p14="http://schemas.microsoft.com/office/powerpoint/2010/main" val="3955871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328761">
            <a:off x="5403432" y="1167188"/>
            <a:ext cx="4157832" cy="4523624"/>
          </a:xfrm>
          <a:prstGeom prst="rect">
            <a:avLst/>
          </a:prstGeom>
        </p:spPr>
      </p:pic>
    </p:spTree>
    <p:extLst>
      <p:ext uri="{BB962C8B-B14F-4D97-AF65-F5344CB8AC3E}">
        <p14:creationId xmlns:p14="http://schemas.microsoft.com/office/powerpoint/2010/main" val="226571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41531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Disciplinary Literacy </a:t>
            </a:r>
          </a:p>
        </p:txBody>
      </p:sp>
      <p:pic>
        <p:nvPicPr>
          <p:cNvPr id="6146" name="Picture 2" descr="Image result for disciplinary literacy&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3990" y="1811651"/>
            <a:ext cx="5944019" cy="4458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755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8600"/>
                </a:solidFill>
                <a:latin typeface="American Typewriter"/>
                <a:cs typeface="American Typewriter"/>
              </a:rPr>
              <a:t>The cells that line the nasal cavities have cilia, tiny </a:t>
            </a:r>
            <a:r>
              <a:rPr lang="en-US" sz="3600" dirty="0" err="1">
                <a:solidFill>
                  <a:srgbClr val="FF8600"/>
                </a:solidFill>
                <a:latin typeface="American Typewriter"/>
                <a:cs typeface="American Typewriter"/>
              </a:rPr>
              <a:t>hairlike</a:t>
            </a:r>
            <a:r>
              <a:rPr lang="en-US" sz="3600" dirty="0">
                <a:solidFill>
                  <a:srgbClr val="FF8600"/>
                </a:solidFill>
                <a:latin typeface="American Typewriter"/>
                <a:cs typeface="American Typewriter"/>
              </a:rPr>
              <a:t> extensions that can move together like whips. The </a:t>
            </a:r>
            <a:r>
              <a:rPr lang="en-US" sz="3600" dirty="0" err="1">
                <a:solidFill>
                  <a:srgbClr val="FF8600"/>
                </a:solidFill>
                <a:latin typeface="American Typewriter"/>
                <a:cs typeface="American Typewriter"/>
              </a:rPr>
              <a:t>whiplike</a:t>
            </a:r>
            <a:r>
              <a:rPr lang="en-US" sz="3600" dirty="0">
                <a:solidFill>
                  <a:srgbClr val="FF8600"/>
                </a:solidFill>
                <a:latin typeface="American Typewriter"/>
                <a:cs typeface="American Typewriter"/>
              </a:rPr>
              <a:t> motion of these cilia sweeps the mucus into the throat, where you swallow it. </a:t>
            </a:r>
            <a:br>
              <a:rPr lang="en-US" sz="3600" dirty="0">
                <a:solidFill>
                  <a:srgbClr val="FF8600"/>
                </a:solidFill>
                <a:latin typeface="American Typewriter"/>
                <a:cs typeface="American Typewriter"/>
              </a:rPr>
            </a:br>
            <a:r>
              <a:rPr lang="en-US" sz="3600" dirty="0">
                <a:solidFill>
                  <a:srgbClr val="FF8600"/>
                </a:solidFill>
                <a:latin typeface="American Typewriter"/>
                <a:cs typeface="American Typewriter"/>
              </a:rPr>
              <a:t>				</a:t>
            </a:r>
            <a:r>
              <a:rPr lang="en-US" sz="1400" dirty="0">
                <a:solidFill>
                  <a:srgbClr val="FF8600"/>
                </a:solidFill>
                <a:latin typeface="American Typewriter"/>
                <a:cs typeface="American Typewriter"/>
              </a:rPr>
              <a:t>(</a:t>
            </a:r>
            <a:r>
              <a:rPr lang="en-US" sz="1400" i="1" dirty="0">
                <a:solidFill>
                  <a:srgbClr val="FF8600"/>
                </a:solidFill>
                <a:latin typeface="American Typewriter"/>
                <a:cs typeface="American Typewriter"/>
              </a:rPr>
              <a:t>Science</a:t>
            </a:r>
            <a:r>
              <a:rPr lang="en-US" sz="1400" dirty="0">
                <a:solidFill>
                  <a:srgbClr val="FF8600"/>
                </a:solidFill>
                <a:latin typeface="American Typewriter"/>
                <a:cs typeface="American Typewriter"/>
              </a:rPr>
              <a:t> </a:t>
            </a:r>
            <a:r>
              <a:rPr lang="en-US" sz="1400" i="1" dirty="0">
                <a:solidFill>
                  <a:srgbClr val="FF8600"/>
                </a:solidFill>
                <a:latin typeface="American Typewriter"/>
                <a:cs typeface="American Typewriter"/>
              </a:rPr>
              <a:t>Voyages</a:t>
            </a:r>
            <a:r>
              <a:rPr lang="en-US" sz="1400" dirty="0">
                <a:solidFill>
                  <a:srgbClr val="FF8600"/>
                </a:solidFill>
                <a:latin typeface="American Typewriter"/>
                <a:cs typeface="American Typewriter"/>
              </a:rPr>
              <a:t>, 2000a, p. 558)</a:t>
            </a:r>
            <a:endParaRPr lang="en-US" dirty="0"/>
          </a:p>
        </p:txBody>
      </p:sp>
    </p:spTree>
    <p:extLst>
      <p:ext uri="{BB962C8B-B14F-4D97-AF65-F5344CB8AC3E}">
        <p14:creationId xmlns:p14="http://schemas.microsoft.com/office/powerpoint/2010/main" val="2100310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Science text reading </a:t>
            </a:r>
          </a:p>
        </p:txBody>
      </p:sp>
      <p:sp>
        <p:nvSpPr>
          <p:cNvPr id="3" name="Content Placeholder 2"/>
          <p:cNvSpPr>
            <a:spLocks noGrp="1"/>
          </p:cNvSpPr>
          <p:nvPr>
            <p:ph idx="1"/>
          </p:nvPr>
        </p:nvSpPr>
        <p:spPr/>
        <p:txBody>
          <a:bodyPr/>
          <a:lstStyle/>
          <a:p>
            <a:r>
              <a:rPr lang="en-US" dirty="0"/>
              <a:t>Sentence density; tightly packed information </a:t>
            </a:r>
          </a:p>
          <a:p>
            <a:r>
              <a:rPr lang="en-US" dirty="0"/>
              <a:t>Technical and abstract (no interactive or interpersonal style) </a:t>
            </a:r>
          </a:p>
          <a:p>
            <a:r>
              <a:rPr lang="en-US" dirty="0"/>
              <a:t>Nominalization, or turning processes into nouns, ex. Ecosystem </a:t>
            </a:r>
            <a:r>
              <a:rPr lang="en-US" dirty="0">
                <a:solidFill>
                  <a:schemeClr val="accent2"/>
                </a:solidFill>
              </a:rPr>
              <a:t>destabilization</a:t>
            </a:r>
            <a:r>
              <a:rPr lang="en-US" dirty="0"/>
              <a:t> can be the consequence of invasion. </a:t>
            </a:r>
          </a:p>
          <a:p>
            <a:r>
              <a:rPr lang="en-US" dirty="0"/>
              <a:t>Unpacking complex nouns</a:t>
            </a:r>
          </a:p>
          <a:p>
            <a:pPr lvl="1"/>
            <a:r>
              <a:rPr lang="en-US" u="sng" dirty="0"/>
              <a:t>Experimental verification of Einstein’s explanation of the photoelectric effect</a:t>
            </a:r>
            <a:r>
              <a:rPr lang="en-US" dirty="0"/>
              <a:t> was made 11 years later by the American physicist Robert Millikan. Every aspect of Einstein’s interpretation  was confirmed, including the direct proportionality of photon energy to frequency. </a:t>
            </a:r>
          </a:p>
        </p:txBody>
      </p:sp>
    </p:spTree>
    <p:extLst>
      <p:ext uri="{BB962C8B-B14F-4D97-AF65-F5344CB8AC3E}">
        <p14:creationId xmlns:p14="http://schemas.microsoft.com/office/powerpoint/2010/main" val="4063515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30356" y="905999"/>
            <a:ext cx="8224217" cy="5675868"/>
          </a:xfrm>
          <a:prstGeom prst="rect">
            <a:avLst/>
          </a:prstGeom>
        </p:spPr>
      </p:pic>
    </p:spTree>
    <p:extLst>
      <p:ext uri="{BB962C8B-B14F-4D97-AF65-F5344CB8AC3E}">
        <p14:creationId xmlns:p14="http://schemas.microsoft.com/office/powerpoint/2010/main" val="1934335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Math/word problem reading </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Consideration of every word in the text—”close reading” </a:t>
            </a:r>
          </a:p>
          <a:p>
            <a:r>
              <a:rPr lang="en-US" dirty="0"/>
              <a:t>Translation of symbols and expressions</a:t>
            </a:r>
          </a:p>
          <a:p>
            <a:r>
              <a:rPr lang="en-US" dirty="0"/>
              <a:t>Use of passive voice </a:t>
            </a:r>
          </a:p>
          <a:p>
            <a:r>
              <a:rPr lang="en-US" dirty="0"/>
              <a:t>Re-reading</a:t>
            </a:r>
          </a:p>
          <a:p>
            <a:r>
              <a:rPr lang="en-US" dirty="0"/>
              <a:t>Precision of understanding is critical </a:t>
            </a:r>
          </a:p>
          <a:p>
            <a:r>
              <a:rPr lang="en-US" dirty="0"/>
              <a:t>Rethinking use of “key words” </a:t>
            </a:r>
          </a:p>
          <a:p>
            <a:pPr marL="0" indent="0">
              <a:buNone/>
            </a:pPr>
            <a:endParaRPr lang="en-US" dirty="0"/>
          </a:p>
        </p:txBody>
      </p:sp>
    </p:spTree>
    <p:extLst>
      <p:ext uri="{BB962C8B-B14F-4D97-AF65-F5344CB8AC3E}">
        <p14:creationId xmlns:p14="http://schemas.microsoft.com/office/powerpoint/2010/main" val="1077457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solidFill>
                  <a:srgbClr val="FF8600"/>
                </a:solidFill>
                <a:latin typeface="American Typewriter"/>
                <a:cs typeface="American Typewriter"/>
              </a:rPr>
              <a:t>By 1929, American factories were turning out nearly half of the world’s industrial goods. The rising productivity led to enormous profits. However, this new wealth was not evenly distributed. </a:t>
            </a:r>
            <a:br>
              <a:rPr lang="en-US" sz="4000" dirty="0">
                <a:solidFill>
                  <a:srgbClr val="FF8600"/>
                </a:solidFill>
                <a:latin typeface="American Typewriter"/>
                <a:cs typeface="American Typewriter"/>
              </a:rPr>
            </a:br>
            <a:br>
              <a:rPr lang="en-US" sz="4000" dirty="0">
                <a:solidFill>
                  <a:srgbClr val="FF8600"/>
                </a:solidFill>
                <a:latin typeface="American Typewriter"/>
                <a:cs typeface="American Typewriter"/>
              </a:rPr>
            </a:br>
            <a:r>
              <a:rPr lang="en-US" sz="4000" dirty="0">
                <a:solidFill>
                  <a:srgbClr val="FF8600"/>
                </a:solidFill>
                <a:latin typeface="American Typewriter"/>
                <a:cs typeface="American Typewriter"/>
              </a:rPr>
              <a:t>    </a:t>
            </a:r>
            <a:r>
              <a:rPr lang="en-US" sz="2000" dirty="0">
                <a:solidFill>
                  <a:srgbClr val="FF8600"/>
                </a:solidFill>
                <a:latin typeface="American Typewriter"/>
                <a:cs typeface="American Typewriter"/>
              </a:rPr>
              <a:t>(Beck, Black, Krieger, Naylor, &amp; </a:t>
            </a:r>
            <a:r>
              <a:rPr lang="en-US" sz="2000" dirty="0" err="1">
                <a:solidFill>
                  <a:srgbClr val="FF8600"/>
                </a:solidFill>
                <a:latin typeface="American Typewriter"/>
                <a:cs typeface="American Typewriter"/>
              </a:rPr>
              <a:t>Shabakam</a:t>
            </a:r>
            <a:r>
              <a:rPr lang="en-US" sz="2000" dirty="0">
                <a:solidFill>
                  <a:srgbClr val="FF8600"/>
                </a:solidFill>
                <a:latin typeface="American Typewriter"/>
                <a:cs typeface="American Typewriter"/>
              </a:rPr>
              <a:t>, 2003, p. 423)</a:t>
            </a:r>
            <a:endParaRPr lang="en-US" dirty="0"/>
          </a:p>
        </p:txBody>
      </p:sp>
    </p:spTree>
    <p:extLst>
      <p:ext uri="{BB962C8B-B14F-4D97-AF65-F5344CB8AC3E}">
        <p14:creationId xmlns:p14="http://schemas.microsoft.com/office/powerpoint/2010/main" val="216072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hlinkClick r:id="rId2"/>
              </a:rPr>
              <a:t>Nebraska Instructional Materials Collaborative </a:t>
            </a:r>
            <a:endParaRPr lang="en-US" dirty="0"/>
          </a:p>
        </p:txBody>
      </p:sp>
      <p:sp>
        <p:nvSpPr>
          <p:cNvPr id="3" name="Text Placeholder 2"/>
          <p:cNvSpPr>
            <a:spLocks noGrp="1"/>
          </p:cNvSpPr>
          <p:nvPr>
            <p:ph type="body" idx="1"/>
          </p:nvPr>
        </p:nvSpPr>
        <p:spPr/>
        <p:txBody>
          <a:bodyPr/>
          <a:lstStyle/>
          <a:p>
            <a:r>
              <a:rPr lang="en-US" dirty="0"/>
              <a:t>Because materials matter for all Nebraska students…</a:t>
            </a:r>
          </a:p>
        </p:txBody>
      </p:sp>
    </p:spTree>
    <p:extLst>
      <p:ext uri="{BB962C8B-B14F-4D97-AF65-F5344CB8AC3E}">
        <p14:creationId xmlns:p14="http://schemas.microsoft.com/office/powerpoint/2010/main" val="1437973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text reading </a:t>
            </a:r>
          </a:p>
        </p:txBody>
      </p:sp>
      <p:sp>
        <p:nvSpPr>
          <p:cNvPr id="3" name="Content Placeholder 2"/>
          <p:cNvSpPr>
            <a:spLocks noGrp="1"/>
          </p:cNvSpPr>
          <p:nvPr>
            <p:ph idx="1"/>
          </p:nvPr>
        </p:nvSpPr>
        <p:spPr/>
        <p:txBody>
          <a:bodyPr>
            <a:normAutofit lnSpcReduction="10000"/>
          </a:bodyPr>
          <a:lstStyle/>
          <a:p>
            <a:r>
              <a:rPr lang="en-US" dirty="0"/>
              <a:t>Authors &amp; their sources are critical to interpretation (use of a single text problematic) </a:t>
            </a:r>
          </a:p>
          <a:p>
            <a:r>
              <a:rPr lang="en-US" dirty="0"/>
              <a:t>Narrative without purpose; argumentative without claims</a:t>
            </a:r>
          </a:p>
          <a:p>
            <a:r>
              <a:rPr lang="en-US" dirty="0"/>
              <a:t>Construction of time, place, and causation via prepositional phrasing </a:t>
            </a:r>
          </a:p>
          <a:p>
            <a:pPr lvl="1"/>
            <a:r>
              <a:rPr lang="en-US" u="sng" dirty="0"/>
              <a:t>Over the next decade</a:t>
            </a:r>
            <a:r>
              <a:rPr lang="en-US" dirty="0"/>
              <a:t>, events led to war. </a:t>
            </a:r>
          </a:p>
          <a:p>
            <a:pPr lvl="1"/>
            <a:r>
              <a:rPr lang="en-US" dirty="0"/>
              <a:t>They gathered </a:t>
            </a:r>
            <a:r>
              <a:rPr lang="en-US" u="sng" dirty="0"/>
              <a:t>in Philadelphia</a:t>
            </a:r>
            <a:r>
              <a:rPr lang="en-US" dirty="0"/>
              <a:t>. </a:t>
            </a:r>
          </a:p>
          <a:p>
            <a:pPr lvl="1"/>
            <a:r>
              <a:rPr lang="en-US" dirty="0"/>
              <a:t>They made enemies </a:t>
            </a:r>
            <a:r>
              <a:rPr lang="en-US" u="sng" dirty="0"/>
              <a:t>by their harsh stands</a:t>
            </a:r>
            <a:r>
              <a:rPr lang="en-US" dirty="0"/>
              <a:t>. </a:t>
            </a:r>
          </a:p>
          <a:p>
            <a:r>
              <a:rPr lang="en-US" dirty="0"/>
              <a:t>Cause &amp; effect (agency/hidden actors) </a:t>
            </a:r>
          </a:p>
          <a:p>
            <a:r>
              <a:rPr lang="en-US" dirty="0"/>
              <a:t>Judgment and interpretation </a:t>
            </a:r>
          </a:p>
        </p:txBody>
      </p:sp>
    </p:spTree>
    <p:extLst>
      <p:ext uri="{BB962C8B-B14F-4D97-AF65-F5344CB8AC3E}">
        <p14:creationId xmlns:p14="http://schemas.microsoft.com/office/powerpoint/2010/main" val="374010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 paraphrasing </a:t>
            </a:r>
          </a:p>
        </p:txBody>
      </p:sp>
      <p:pic>
        <p:nvPicPr>
          <p:cNvPr id="4" name="Picture 3"/>
          <p:cNvPicPr>
            <a:picLocks noChangeAspect="1"/>
          </p:cNvPicPr>
          <p:nvPr/>
        </p:nvPicPr>
        <p:blipFill>
          <a:blip r:embed="rId2"/>
          <a:stretch>
            <a:fillRect/>
          </a:stretch>
        </p:blipFill>
        <p:spPr>
          <a:xfrm>
            <a:off x="1769289" y="1376624"/>
            <a:ext cx="8653421" cy="4863222"/>
          </a:xfrm>
          <a:prstGeom prst="rect">
            <a:avLst/>
          </a:prstGeom>
        </p:spPr>
      </p:pic>
    </p:spTree>
    <p:extLst>
      <p:ext uri="{BB962C8B-B14F-4D97-AF65-F5344CB8AC3E}">
        <p14:creationId xmlns:p14="http://schemas.microsoft.com/office/powerpoint/2010/main" val="2444592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Chunking strategy (lines 47-52) </a:t>
            </a:r>
          </a:p>
        </p:txBody>
      </p:sp>
      <p:sp>
        <p:nvSpPr>
          <p:cNvPr id="3" name="Content Placeholder 2"/>
          <p:cNvSpPr>
            <a:spLocks noGrp="1"/>
          </p:cNvSpPr>
          <p:nvPr>
            <p:ph idx="1"/>
          </p:nvPr>
        </p:nvSpPr>
        <p:spPr/>
        <p:txBody>
          <a:bodyPr/>
          <a:lstStyle/>
          <a:p>
            <a:pPr marL="0" lvl="0" indent="0" defTabSz="457200">
              <a:lnSpc>
                <a:spcPct val="100000"/>
              </a:lnSpc>
              <a:spcBef>
                <a:spcPct val="20000"/>
              </a:spcBef>
              <a:buNone/>
            </a:pPr>
            <a:r>
              <a:rPr lang="en-US" sz="3000" b="1" dirty="0">
                <a:solidFill>
                  <a:srgbClr val="FFCE00"/>
                </a:solidFill>
                <a:latin typeface="Century Gothic" panose="020B0502020202020204" pitchFamily="34" charset="0"/>
              </a:rPr>
              <a:t>If we shall suppose that American slavery is one of those offenses which, in the providence of God, must needs come</a:t>
            </a:r>
            <a:r>
              <a:rPr lang="en-US" sz="3000" b="1" dirty="0">
                <a:solidFill>
                  <a:srgbClr val="1F1646"/>
                </a:solidFill>
                <a:latin typeface="Century Gothic" panose="020B0502020202020204" pitchFamily="34" charset="0"/>
              </a:rPr>
              <a:t>, </a:t>
            </a:r>
            <a:r>
              <a:rPr lang="en-US" sz="3000" b="1" dirty="0">
                <a:solidFill>
                  <a:srgbClr val="E74C3C"/>
                </a:solidFill>
                <a:latin typeface="Century Gothic" panose="020B0502020202020204" pitchFamily="34" charset="0"/>
              </a:rPr>
              <a:t>but which having continued through his appointed time, He now wills to remove</a:t>
            </a:r>
            <a:r>
              <a:rPr lang="en-US" sz="3000" b="1" dirty="0">
                <a:solidFill>
                  <a:srgbClr val="1F1646"/>
                </a:solidFill>
                <a:latin typeface="Century Gothic" panose="020B0502020202020204" pitchFamily="34" charset="0"/>
              </a:rPr>
              <a:t>, </a:t>
            </a:r>
            <a:r>
              <a:rPr lang="en-US" sz="3000" b="1" dirty="0">
                <a:solidFill>
                  <a:srgbClr val="1ABC9C"/>
                </a:solidFill>
                <a:latin typeface="Century Gothic" panose="020B0502020202020204" pitchFamily="34" charset="0"/>
              </a:rPr>
              <a:t>and that He gives to both North and South this terrible war as the woe due to those by whom the offense came</a:t>
            </a:r>
            <a:r>
              <a:rPr lang="en-US" sz="3000" b="1" dirty="0">
                <a:solidFill>
                  <a:srgbClr val="1F1646"/>
                </a:solidFill>
                <a:latin typeface="Century Gothic" panose="020B0502020202020204" pitchFamily="34" charset="0"/>
              </a:rPr>
              <a:t>, </a:t>
            </a:r>
            <a:r>
              <a:rPr lang="en-US" sz="3000" b="1" dirty="0">
                <a:solidFill>
                  <a:srgbClr val="001689">
                    <a:lumMod val="40000"/>
                    <a:lumOff val="60000"/>
                  </a:srgbClr>
                </a:solidFill>
                <a:latin typeface="Century Gothic" panose="020B0502020202020204" pitchFamily="34" charset="0"/>
              </a:rPr>
              <a:t>shall we discern therein any departure from those divine attributes which the believers in a living God always ascribe to him</a:t>
            </a:r>
            <a:r>
              <a:rPr lang="en-US" sz="3000" b="1" dirty="0">
                <a:solidFill>
                  <a:srgbClr val="1F1646"/>
                </a:solidFill>
                <a:latin typeface="Century Gothic" panose="020B0502020202020204" pitchFamily="34" charset="0"/>
              </a:rPr>
              <a:t>? </a:t>
            </a:r>
          </a:p>
          <a:p>
            <a:pPr marL="0" indent="0">
              <a:buNone/>
            </a:pPr>
            <a:endParaRPr lang="en-US" dirty="0"/>
          </a:p>
        </p:txBody>
      </p:sp>
    </p:spTree>
    <p:extLst>
      <p:ext uri="{BB962C8B-B14F-4D97-AF65-F5344CB8AC3E}">
        <p14:creationId xmlns:p14="http://schemas.microsoft.com/office/powerpoint/2010/main" val="3820090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Chunking strategy (lines 47-52) </a:t>
            </a:r>
          </a:p>
        </p:txBody>
      </p:sp>
      <p:sp>
        <p:nvSpPr>
          <p:cNvPr id="3" name="Content Placeholder 2"/>
          <p:cNvSpPr>
            <a:spLocks noGrp="1"/>
          </p:cNvSpPr>
          <p:nvPr>
            <p:ph idx="1"/>
          </p:nvPr>
        </p:nvSpPr>
        <p:spPr/>
        <p:txBody>
          <a:bodyPr/>
          <a:lstStyle/>
          <a:p>
            <a:pPr marL="0" lvl="0" indent="0" defTabSz="457200">
              <a:lnSpc>
                <a:spcPct val="100000"/>
              </a:lnSpc>
              <a:spcBef>
                <a:spcPct val="20000"/>
              </a:spcBef>
              <a:buNone/>
            </a:pPr>
            <a:r>
              <a:rPr lang="en-US" sz="3200" b="1" dirty="0">
                <a:solidFill>
                  <a:srgbClr val="FFCE00"/>
                </a:solidFill>
                <a:latin typeface="Century Gothic" panose="020B0502020202020204" pitchFamily="34" charset="0"/>
              </a:rPr>
              <a:t>If we assume that slavery was an evil which God allowed to happen</a:t>
            </a:r>
            <a:r>
              <a:rPr lang="en-US" sz="3200" b="1" dirty="0">
                <a:solidFill>
                  <a:srgbClr val="1F1646"/>
                </a:solidFill>
                <a:latin typeface="Century Gothic" panose="020B0502020202020204" pitchFamily="34" charset="0"/>
              </a:rPr>
              <a:t>, </a:t>
            </a:r>
            <a:r>
              <a:rPr lang="en-US" sz="3200" b="1" dirty="0">
                <a:solidFill>
                  <a:srgbClr val="E74C3C"/>
                </a:solidFill>
                <a:latin typeface="Century Gothic" panose="020B0502020202020204" pitchFamily="34" charset="0"/>
              </a:rPr>
              <a:t>BUT he has now decided that it’s time to end it</a:t>
            </a:r>
            <a:r>
              <a:rPr lang="en-US" sz="3200" b="1" dirty="0">
                <a:solidFill>
                  <a:srgbClr val="1F1646"/>
                </a:solidFill>
                <a:latin typeface="Century Gothic" panose="020B0502020202020204" pitchFamily="34" charset="0"/>
              </a:rPr>
              <a:t>, </a:t>
            </a:r>
            <a:r>
              <a:rPr lang="en-US" sz="3200" b="1" dirty="0">
                <a:solidFill>
                  <a:srgbClr val="1ABC9C"/>
                </a:solidFill>
                <a:latin typeface="Century Gothic" panose="020B0502020202020204" pitchFamily="34" charset="0"/>
              </a:rPr>
              <a:t>AND the war is his punishment on both the North and the South for the role they played in evil</a:t>
            </a:r>
            <a:r>
              <a:rPr lang="en-US" sz="3200" b="1" dirty="0">
                <a:solidFill>
                  <a:srgbClr val="1F1646"/>
                </a:solidFill>
                <a:latin typeface="Century Gothic" panose="020B0502020202020204" pitchFamily="34" charset="0"/>
              </a:rPr>
              <a:t>, </a:t>
            </a:r>
            <a:r>
              <a:rPr lang="en-US" sz="3200" b="1" dirty="0">
                <a:solidFill>
                  <a:srgbClr val="001689">
                    <a:lumMod val="40000"/>
                    <a:lumOff val="60000"/>
                  </a:srgbClr>
                </a:solidFill>
                <a:latin typeface="Century Gothic" panose="020B0502020202020204" pitchFamily="34" charset="0"/>
              </a:rPr>
              <a:t>does that mean God was unfair or unjust</a:t>
            </a:r>
            <a:r>
              <a:rPr lang="en-US" sz="3200" b="1" dirty="0">
                <a:solidFill>
                  <a:srgbClr val="1F1646"/>
                </a:solidFill>
                <a:latin typeface="Century Gothic" panose="020B0502020202020204" pitchFamily="34" charset="0"/>
              </a:rPr>
              <a:t>? </a:t>
            </a:r>
          </a:p>
          <a:p>
            <a:pPr marL="0" indent="0">
              <a:buNone/>
            </a:pPr>
            <a:endParaRPr lang="en-US" dirty="0"/>
          </a:p>
        </p:txBody>
      </p:sp>
    </p:spTree>
    <p:extLst>
      <p:ext uri="{BB962C8B-B14F-4D97-AF65-F5344CB8AC3E}">
        <p14:creationId xmlns:p14="http://schemas.microsoft.com/office/powerpoint/2010/main" val="2762057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Analyzing text complexity </a:t>
            </a:r>
          </a:p>
        </p:txBody>
      </p:sp>
      <p:pic>
        <p:nvPicPr>
          <p:cNvPr id="4" name="Picture 2" descr="Image result for text complexity&quot;"/>
          <p:cNvPicPr>
            <a:picLocks noChangeAspect="1" noChangeArrowheads="1"/>
          </p:cNvPicPr>
          <p:nvPr/>
        </p:nvPicPr>
        <p:blipFill rotWithShape="1">
          <a:blip r:embed="rId2">
            <a:extLst>
              <a:ext uri="{28A0092B-C50C-407E-A947-70E740481C1C}">
                <a14:useLocalDpi xmlns:a14="http://schemas.microsoft.com/office/drawing/2010/main" val="0"/>
              </a:ext>
            </a:extLst>
          </a:blip>
          <a:srcRect b="1441"/>
          <a:stretch/>
        </p:blipFill>
        <p:spPr bwMode="auto">
          <a:xfrm>
            <a:off x="6409439" y="358576"/>
            <a:ext cx="3488833" cy="294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070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6198" y="1671145"/>
            <a:ext cx="7180467" cy="4910722"/>
          </a:xfrm>
        </p:spPr>
        <p:txBody>
          <a:bodyPr/>
          <a:lstStyle/>
          <a:p>
            <a:r>
              <a:rPr lang="en-US"/>
              <a:t>Thank you!</a:t>
            </a:r>
          </a:p>
        </p:txBody>
      </p:sp>
    </p:spTree>
    <p:extLst>
      <p:ext uri="{BB962C8B-B14F-4D97-AF65-F5344CB8AC3E}">
        <p14:creationId xmlns:p14="http://schemas.microsoft.com/office/powerpoint/2010/main" val="1837446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02994" y="1710812"/>
            <a:ext cx="7406873" cy="4792357"/>
          </a:xfrm>
          <a:prstGeom prst="rect">
            <a:avLst/>
          </a:prstGeom>
        </p:spPr>
      </p:pic>
      <p:sp>
        <p:nvSpPr>
          <p:cNvPr id="4" name="TextBox 3"/>
          <p:cNvSpPr txBox="1"/>
          <p:nvPr/>
        </p:nvSpPr>
        <p:spPr>
          <a:xfrm>
            <a:off x="3600520" y="651472"/>
            <a:ext cx="8591480" cy="830997"/>
          </a:xfrm>
          <a:prstGeom prst="rect">
            <a:avLst/>
          </a:prstGeom>
          <a:noFill/>
        </p:spPr>
        <p:txBody>
          <a:bodyPr wrap="square" rtlCol="0">
            <a:spAutoFit/>
          </a:bodyPr>
          <a:lstStyle/>
          <a:p>
            <a:pPr algn="ctr"/>
            <a:r>
              <a:rPr lang="en-US" sz="4800" b="1" dirty="0">
                <a:solidFill>
                  <a:schemeClr val="bg1"/>
                </a:solidFill>
              </a:rPr>
              <a:t>Standards revision timeline</a:t>
            </a:r>
          </a:p>
        </p:txBody>
      </p:sp>
    </p:spTree>
    <p:extLst>
      <p:ext uri="{BB962C8B-B14F-4D97-AF65-F5344CB8AC3E}">
        <p14:creationId xmlns:p14="http://schemas.microsoft.com/office/powerpoint/2010/main" val="565374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a significant “shift” in your content area’s standards. </a:t>
            </a:r>
          </a:p>
        </p:txBody>
      </p:sp>
    </p:spTree>
    <p:extLst>
      <p:ext uri="{BB962C8B-B14F-4D97-AF65-F5344CB8AC3E}">
        <p14:creationId xmlns:p14="http://schemas.microsoft.com/office/powerpoint/2010/main" val="1308788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Instructional shifts in literacy </a:t>
            </a:r>
            <a:br>
              <a:rPr lang="en-US" dirty="0"/>
            </a:br>
            <a:endParaRPr lang="en-US" dirty="0"/>
          </a:p>
        </p:txBody>
      </p:sp>
    </p:spTree>
    <p:extLst>
      <p:ext uri="{BB962C8B-B14F-4D97-AF65-F5344CB8AC3E}">
        <p14:creationId xmlns:p14="http://schemas.microsoft.com/office/powerpoint/2010/main" val="889295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ELA Shift #1</a:t>
            </a:r>
          </a:p>
        </p:txBody>
      </p:sp>
      <p:sp>
        <p:nvSpPr>
          <p:cNvPr id="3" name="Subtitle 2"/>
          <p:cNvSpPr>
            <a:spLocks noGrp="1"/>
          </p:cNvSpPr>
          <p:nvPr>
            <p:ph type="subTitle" idx="1"/>
          </p:nvPr>
        </p:nvSpPr>
        <p:spPr/>
        <p:txBody>
          <a:bodyPr/>
          <a:lstStyle/>
          <a:p>
            <a:r>
              <a:rPr lang="en-US" b="1" dirty="0"/>
              <a:t>Text complexity</a:t>
            </a:r>
            <a:r>
              <a:rPr lang="en-US" dirty="0"/>
              <a:t>—building knowledge with complex informational and literary text and its academic language; range and volume of text </a:t>
            </a:r>
          </a:p>
        </p:txBody>
      </p:sp>
      <p:pic>
        <p:nvPicPr>
          <p:cNvPr id="4" name="Picture 3"/>
          <p:cNvPicPr>
            <a:picLocks noChangeAspect="1"/>
          </p:cNvPicPr>
          <p:nvPr/>
        </p:nvPicPr>
        <p:blipFill>
          <a:blip r:embed="rId3"/>
          <a:stretch>
            <a:fillRect/>
          </a:stretch>
        </p:blipFill>
        <p:spPr>
          <a:xfrm>
            <a:off x="6555953" y="1923871"/>
            <a:ext cx="2704494" cy="2123028"/>
          </a:xfrm>
          <a:prstGeom prst="rect">
            <a:avLst/>
          </a:prstGeom>
        </p:spPr>
      </p:pic>
    </p:spTree>
    <p:extLst>
      <p:ext uri="{BB962C8B-B14F-4D97-AF65-F5344CB8AC3E}">
        <p14:creationId xmlns:p14="http://schemas.microsoft.com/office/powerpoint/2010/main" val="115117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ELA Shift #2</a:t>
            </a:r>
          </a:p>
        </p:txBody>
      </p:sp>
      <p:sp>
        <p:nvSpPr>
          <p:cNvPr id="3" name="Subtitle 2"/>
          <p:cNvSpPr>
            <a:spLocks noGrp="1"/>
          </p:cNvSpPr>
          <p:nvPr>
            <p:ph type="subTitle" idx="1"/>
          </p:nvPr>
        </p:nvSpPr>
        <p:spPr/>
        <p:txBody>
          <a:bodyPr/>
          <a:lstStyle/>
          <a:p>
            <a:r>
              <a:rPr lang="en-US" b="1" dirty="0"/>
              <a:t>Evidence</a:t>
            </a:r>
            <a:r>
              <a:rPr lang="en-US" dirty="0"/>
              <a:t>—reading, writing, and speaking grounded in evidence from text </a:t>
            </a:r>
          </a:p>
        </p:txBody>
      </p:sp>
      <p:pic>
        <p:nvPicPr>
          <p:cNvPr id="4" name="Picture 3"/>
          <p:cNvPicPr>
            <a:picLocks noChangeAspect="1"/>
          </p:cNvPicPr>
          <p:nvPr/>
        </p:nvPicPr>
        <p:blipFill>
          <a:blip r:embed="rId3"/>
          <a:stretch>
            <a:fillRect/>
          </a:stretch>
        </p:blipFill>
        <p:spPr>
          <a:xfrm>
            <a:off x="6186707" y="1892633"/>
            <a:ext cx="3445217" cy="2291069"/>
          </a:xfrm>
          <a:prstGeom prst="rect">
            <a:avLst/>
          </a:prstGeom>
        </p:spPr>
      </p:pic>
    </p:spTree>
    <p:extLst>
      <p:ext uri="{BB962C8B-B14F-4D97-AF65-F5344CB8AC3E}">
        <p14:creationId xmlns:p14="http://schemas.microsoft.com/office/powerpoint/2010/main" val="1086796589"/>
      </p:ext>
    </p:extLst>
  </p:cSld>
  <p:clrMapOvr>
    <a:masterClrMapping/>
  </p:clrMapOvr>
</p:sld>
</file>

<file path=ppt/theme/theme1.xml><?xml version="1.0" encoding="utf-8"?>
<a:theme xmlns:a="http://schemas.openxmlformats.org/drawingml/2006/main" name="Office Theme">
  <a:themeElements>
    <a:clrScheme name="NDE Quotes">
      <a:dk1>
        <a:srgbClr val="000000"/>
      </a:dk1>
      <a:lt1>
        <a:srgbClr val="FFFFFF"/>
      </a:lt1>
      <a:dk2>
        <a:srgbClr val="201547"/>
      </a:dk2>
      <a:lt2>
        <a:srgbClr val="E7E6E6"/>
      </a:lt2>
      <a:accent1>
        <a:srgbClr val="001489"/>
      </a:accent1>
      <a:accent2>
        <a:srgbClr val="FFCD00"/>
      </a:accent2>
      <a:accent3>
        <a:srgbClr val="63587D"/>
      </a:accent3>
      <a:accent4>
        <a:srgbClr val="1E1444"/>
      </a:accent4>
      <a:accent5>
        <a:srgbClr val="001489"/>
      </a:accent5>
      <a:accent6>
        <a:srgbClr val="63587D"/>
      </a:accent6>
      <a:hlink>
        <a:srgbClr val="FFCD00"/>
      </a:hlink>
      <a:folHlink>
        <a:srgbClr val="001489"/>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TotalTime>
  <Words>947</Words>
  <Application>Microsoft Office PowerPoint</Application>
  <PresentationFormat>Widescreen</PresentationFormat>
  <Paragraphs>132</Paragraphs>
  <Slides>45</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American Typewriter</vt:lpstr>
      <vt:lpstr>Arial</vt:lpstr>
      <vt:lpstr>Calibri</vt:lpstr>
      <vt:lpstr>Century Gothic</vt:lpstr>
      <vt:lpstr>Palatino Linotype</vt:lpstr>
      <vt:lpstr>Wingdings</vt:lpstr>
      <vt:lpstr>Office Theme</vt:lpstr>
      <vt:lpstr>Stanton Community Schools 7-12  In-Service </vt:lpstr>
      <vt:lpstr>Introductions</vt:lpstr>
      <vt:lpstr>Today’s agenda </vt:lpstr>
      <vt:lpstr>Nebraska Instructional Materials Collaborative </vt:lpstr>
      <vt:lpstr>PowerPoint Presentation</vt:lpstr>
      <vt:lpstr>Identify a significant “shift” in your content area’s standards. </vt:lpstr>
      <vt:lpstr>Instructional shifts in literacy  </vt:lpstr>
      <vt:lpstr>ELA Shift #1</vt:lpstr>
      <vt:lpstr>ELA Shift #2</vt:lpstr>
      <vt:lpstr>ELA Shift #3</vt:lpstr>
      <vt:lpstr>PowerPoint Presentation</vt:lpstr>
      <vt:lpstr>PowerPoint Presentation</vt:lpstr>
      <vt:lpstr>PowerPoint Presentation</vt:lpstr>
      <vt:lpstr>The Opportunity Myth </vt:lpstr>
      <vt:lpstr>The Opportunity Myth </vt:lpstr>
      <vt:lpstr>The Opportunity Myth </vt:lpstr>
      <vt:lpstr>The Opportunity Myth </vt:lpstr>
      <vt:lpstr>The Opportunity Myth </vt:lpstr>
      <vt:lpstr>What is the opportunity myth? </vt:lpstr>
      <vt:lpstr>Student work library </vt:lpstr>
      <vt:lpstr>PowerPoint Presentation</vt:lpstr>
      <vt:lpstr>870L   880L </vt:lpstr>
      <vt:lpstr>Qualitative features of text complexity </vt:lpstr>
      <vt:lpstr>Reader and task considerations</vt:lpstr>
      <vt:lpstr>PowerPoint Presentation</vt:lpstr>
      <vt:lpstr>ACT Report (2006): Reading Between the Lines </vt:lpstr>
      <vt:lpstr>Students who can read literally, can read inferentially </vt:lpstr>
      <vt:lpstr>Students who can perform one strategy can perform all strategies </vt:lpstr>
      <vt:lpstr>Ability to read complex text differentiates college-ready readers </vt:lpstr>
      <vt:lpstr>PowerPoint Presentation</vt:lpstr>
      <vt:lpstr>PowerPoint Presentation</vt:lpstr>
      <vt:lpstr>PowerPoint Presentation</vt:lpstr>
      <vt:lpstr>PowerPoint Presentation</vt:lpstr>
      <vt:lpstr>Disciplinary Literacy </vt:lpstr>
      <vt:lpstr>The cells that line the nasal cavities have cilia, tiny hairlike extensions that can move together like whips. The whiplike motion of these cilia sweeps the mucus into the throat, where you swallow it.      (Science Voyages, 2000a, p. 558)</vt:lpstr>
      <vt:lpstr>Science text reading </vt:lpstr>
      <vt:lpstr>PowerPoint Presentation</vt:lpstr>
      <vt:lpstr>Math/word problem reading </vt:lpstr>
      <vt:lpstr>By 1929, American factories were turning out nearly half of the world’s industrial goods. The rising productivity led to enormous profits. However, this new wealth was not evenly distributed.       (Beck, Black, Krieger, Naylor, &amp; Shabakam, 2003, p. 423)</vt:lpstr>
      <vt:lpstr>History text reading </vt:lpstr>
      <vt:lpstr>Partner paraphrasing </vt:lpstr>
      <vt:lpstr>Chunking strategy (lines 47-52) </vt:lpstr>
      <vt:lpstr>Chunking strategy (lines 47-52) </vt:lpstr>
      <vt:lpstr>Analyzing text complexity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Mike Sieh</cp:lastModifiedBy>
  <cp:revision>36</cp:revision>
  <dcterms:created xsi:type="dcterms:W3CDTF">2019-04-19T18:32:38Z</dcterms:created>
  <dcterms:modified xsi:type="dcterms:W3CDTF">2020-01-03T22:40:51Z</dcterms:modified>
</cp:coreProperties>
</file>