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9" r:id="rId3"/>
    <p:sldId id="265" r:id="rId4"/>
    <p:sldId id="260" r:id="rId5"/>
    <p:sldId id="266" r:id="rId6"/>
    <p:sldId id="267" r:id="rId7"/>
    <p:sldId id="268" r:id="rId8"/>
    <p:sldId id="269" r:id="rId9"/>
    <p:sldId id="270" r:id="rId10"/>
    <p:sldId id="262" r:id="rId11"/>
    <p:sldId id="263" r:id="rId12"/>
    <p:sldId id="271" r:id="rId13"/>
    <p:sldId id="261" r:id="rId14"/>
    <p:sldId id="272" r:id="rId15"/>
    <p:sldId id="273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8" r:id="rId39"/>
    <p:sldId id="299" r:id="rId40"/>
    <p:sldId id="300" r:id="rId41"/>
    <p:sldId id="302" r:id="rId42"/>
    <p:sldId id="297" r:id="rId43"/>
    <p:sldId id="301" r:id="rId44"/>
    <p:sldId id="26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47"/>
    <p:restoredTop sz="50000"/>
  </p:normalViewPr>
  <p:slideViewPr>
    <p:cSldViewPr snapToGrid="0" snapToObjects="1">
      <p:cViewPr varScale="1">
        <p:scale>
          <a:sx n="44" d="100"/>
          <a:sy n="44" d="100"/>
        </p:scale>
        <p:origin x="21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247CA-6124-3645-A9BA-81F365510870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F50E2-E6A9-D749-AB11-7B58CEC00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5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02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00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58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83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82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52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94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434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22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05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55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178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13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737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568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97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84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599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79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248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27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634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040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396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388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67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235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11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35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BE3CB-3044-412E-9AE8-333B6EAB16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39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BE3CB-3044-412E-9AE8-333B6EAB16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47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BE3CB-3044-412E-9AE8-333B6EAB16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71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BE3CB-3044-412E-9AE8-333B6EAB16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09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F50E2-E6A9-D749-AB11-7B58CEC00F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03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9422" y="1122363"/>
            <a:ext cx="7876515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9422" y="3602038"/>
            <a:ext cx="7876515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849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2485-97C0-AE48-A50B-995FB22D5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81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955" y="1122363"/>
            <a:ext cx="7387629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955" y="5113967"/>
            <a:ext cx="7387629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32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0028" y="1122363"/>
            <a:ext cx="7876515" cy="2387600"/>
          </a:xfrm>
        </p:spPr>
        <p:txBody>
          <a:bodyPr anchor="b"/>
          <a:lstStyle>
            <a:lvl1pPr algn="ctr"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9897" y="5086807"/>
            <a:ext cx="5866646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9634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4472" y="1122363"/>
            <a:ext cx="7876515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4472" y="3602038"/>
            <a:ext cx="7876515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38840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0930" y="941293"/>
            <a:ext cx="7088865" cy="2387600"/>
          </a:xfrm>
        </p:spPr>
        <p:txBody>
          <a:bodyPr anchor="b"/>
          <a:lstStyle>
            <a:lvl1pPr algn="ctr"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86409" y="5060887"/>
            <a:ext cx="8193386" cy="14734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2538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2485-97C0-AE48-A50B-995FB22D5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2722" y="365125"/>
            <a:ext cx="8287693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722" y="2051962"/>
            <a:ext cx="828769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1101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5563" y="3642478"/>
            <a:ext cx="8287693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622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5C02485-97C0-AE48-A50B-995FB22D52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07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1" r:id="rId5"/>
    <p:sldLayoutId id="2147483660" r:id="rId6"/>
    <p:sldLayoutId id="2147483653" r:id="rId7"/>
    <p:sldLayoutId id="2147483652" r:id="rId8"/>
    <p:sldLayoutId id="214748366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ntp.org/student-work-library?utm_medium=email&amp;utm_campaign=This%20Month%20at%20TNTP%20December%202019&amp;utm_content=This%20Month%20at%20TNTP%20December%202019+Version+A+CID_8e463033c53ef4090b567694fd8c48ad&amp;utm_source=Campaign%20Monitor%20Master%20List&amp;utm_term=Student%20Work%20Library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teachingchannel.com/video/improving-student-vocabulary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Stanton Community Schools K-6 In-Service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Presented by </a:t>
            </a:r>
          </a:p>
          <a:p>
            <a:r>
              <a:rPr lang="en-US" b="1" dirty="0"/>
              <a:t>Marissa Payzant</a:t>
            </a:r>
          </a:p>
          <a:p>
            <a:r>
              <a:rPr lang="en-US" dirty="0"/>
              <a:t>English Language Arts Specialist </a:t>
            </a:r>
          </a:p>
          <a:p>
            <a:r>
              <a:rPr lang="en-US" dirty="0"/>
              <a:t>Nebraska Department of Education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10111"/>
            <a:ext cx="1747889" cy="174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46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3136" y="3936713"/>
            <a:ext cx="7088865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the “opportunity myth?”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98614" y="621623"/>
            <a:ext cx="8193386" cy="1473452"/>
          </a:xfrm>
        </p:spPr>
        <p:txBody>
          <a:bodyPr>
            <a:noAutofit/>
          </a:bodyPr>
          <a:lstStyle/>
          <a:p>
            <a:r>
              <a:rPr lang="en-US" sz="3200" b="1" dirty="0"/>
              <a:t>If students do what they’re asked to do in school, they will be successful (e.g. ready for college and career). </a:t>
            </a:r>
          </a:p>
          <a:p>
            <a:endParaRPr lang="en-US" sz="3200" b="1" dirty="0"/>
          </a:p>
          <a:p>
            <a:r>
              <a:rPr lang="en-US" sz="3200" b="1" dirty="0"/>
              <a:t>This does not ring true for all students!</a:t>
            </a:r>
          </a:p>
        </p:txBody>
      </p:sp>
    </p:spTree>
    <p:extLst>
      <p:ext uri="{BB962C8B-B14F-4D97-AF65-F5344CB8AC3E}">
        <p14:creationId xmlns:p14="http://schemas.microsoft.com/office/powerpoint/2010/main" val="1025857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Student Work Library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What’s the difference between high and low-quality assignments? </a:t>
            </a:r>
          </a:p>
          <a:p>
            <a:r>
              <a:rPr lang="en-US" dirty="0"/>
              <a:t>How well do assignments align to college and career-ready standards? </a:t>
            </a:r>
          </a:p>
          <a:p>
            <a:pPr lvl="1"/>
            <a:r>
              <a:rPr lang="en-US" dirty="0"/>
              <a:t>Strongly aligned, partially aligned, weakly aligned </a:t>
            </a:r>
          </a:p>
          <a:p>
            <a:r>
              <a:rPr lang="en-US" dirty="0"/>
              <a:t>Content, practice, relevance</a:t>
            </a:r>
          </a:p>
          <a:p>
            <a:pPr lvl="1"/>
            <a:r>
              <a:rPr lang="en-US" dirty="0"/>
              <a:t>Text complexity &amp; quality, grade appropriateness, text dependent &amp; text-specific questions (evidence from text), reading with purpose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7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005" y="929148"/>
            <a:ext cx="8167647" cy="527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82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8012" y="294967"/>
            <a:ext cx="10436942" cy="1076479"/>
          </a:xfrm>
        </p:spPr>
        <p:txBody>
          <a:bodyPr>
            <a:normAutofit/>
          </a:bodyPr>
          <a:lstStyle/>
          <a:p>
            <a:r>
              <a:rPr lang="en-US" sz="5400" b="1" dirty="0"/>
              <a:t>Instructional shifts in literacy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1342" y="1253612"/>
            <a:ext cx="8119645" cy="5191433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en-US" sz="3200" b="1" dirty="0"/>
              <a:t>Text complexity</a:t>
            </a:r>
            <a:r>
              <a:rPr lang="en-US" sz="3200" dirty="0"/>
              <a:t>—building knowledge with complex informational and literary text and its academic language; range &amp; volume of text </a:t>
            </a:r>
          </a:p>
          <a:p>
            <a:pPr marL="514350" indent="-514350" algn="l">
              <a:buAutoNum type="arabicPeriod"/>
            </a:pPr>
            <a:r>
              <a:rPr lang="en-US" sz="3200" b="1" dirty="0"/>
              <a:t>Evidence</a:t>
            </a:r>
            <a:r>
              <a:rPr lang="en-US" sz="3200" dirty="0"/>
              <a:t>—reading, writing, and speaking grounded in evidence from text </a:t>
            </a:r>
          </a:p>
          <a:p>
            <a:pPr marL="514350" indent="-514350" algn="l">
              <a:buAutoNum type="arabicPeriod"/>
            </a:pPr>
            <a:r>
              <a:rPr lang="en-US" sz="3200" b="1" dirty="0"/>
              <a:t>Specialized research skills</a:t>
            </a:r>
            <a:r>
              <a:rPr lang="en-US" sz="3200" dirty="0"/>
              <a:t>—writing for various purposes and audiences across disciplines </a:t>
            </a:r>
          </a:p>
          <a:p>
            <a:pPr marL="514350" indent="-514350" algn="l"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1893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897" y="4892741"/>
            <a:ext cx="10509322" cy="1655762"/>
          </a:xfrm>
        </p:spPr>
        <p:txBody>
          <a:bodyPr>
            <a:normAutofit/>
          </a:bodyPr>
          <a:lstStyle/>
          <a:p>
            <a:r>
              <a:rPr lang="en-US" sz="4400" b="1" dirty="0"/>
              <a:t>Reflection on the instructional shifts </a:t>
            </a:r>
          </a:p>
        </p:txBody>
      </p:sp>
    </p:spTree>
    <p:extLst>
      <p:ext uri="{BB962C8B-B14F-4D97-AF65-F5344CB8AC3E}">
        <p14:creationId xmlns:p14="http://schemas.microsoft.com/office/powerpoint/2010/main" val="1127267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425" y="441997"/>
            <a:ext cx="4159967" cy="452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92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ext complexity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1"/>
          <a:stretch/>
        </p:blipFill>
        <p:spPr bwMode="auto">
          <a:xfrm>
            <a:off x="1128968" y="482344"/>
            <a:ext cx="6761419" cy="571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125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026" y="350377"/>
            <a:ext cx="10515600" cy="1325563"/>
          </a:xfrm>
        </p:spPr>
        <p:txBody>
          <a:bodyPr/>
          <a:lstStyle/>
          <a:p>
            <a:r>
              <a:rPr lang="en-US" dirty="0"/>
              <a:t>Text complexity ranking activity</a:t>
            </a:r>
            <a:br>
              <a:rPr lang="en-US" dirty="0"/>
            </a:br>
            <a:r>
              <a:rPr lang="en-US" sz="3600" dirty="0"/>
              <a:t>(</a:t>
            </a:r>
            <a:r>
              <a:rPr lang="en-US" sz="3600" i="1" dirty="0"/>
              <a:t>least complex</a:t>
            </a:r>
            <a:r>
              <a:rPr lang="en-US" sz="3600" dirty="0"/>
              <a:t>=1, </a:t>
            </a:r>
            <a:r>
              <a:rPr lang="en-US" sz="3600" i="1" dirty="0"/>
              <a:t>most complex</a:t>
            </a:r>
            <a:r>
              <a:rPr lang="en-US" sz="3600" dirty="0"/>
              <a:t>=8)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825625"/>
            <a:ext cx="12064181" cy="4351338"/>
          </a:xfrm>
        </p:spPr>
        <p:txBody>
          <a:bodyPr>
            <a:normAutofit/>
          </a:bodyPr>
          <a:lstStyle/>
          <a:p>
            <a:r>
              <a:rPr lang="en-US" i="1" dirty="0" err="1"/>
              <a:t>Frindle</a:t>
            </a:r>
            <a:r>
              <a:rPr lang="en-US" i="1" dirty="0"/>
              <a:t> </a:t>
            </a:r>
            <a:r>
              <a:rPr lang="en-US" dirty="0"/>
              <a:t>by Andrew Clements</a:t>
            </a:r>
            <a:r>
              <a:rPr lang="en-US" i="1" dirty="0"/>
              <a:t>						</a:t>
            </a:r>
            <a:endParaRPr lang="en-US" b="1" dirty="0"/>
          </a:p>
          <a:p>
            <a:r>
              <a:rPr lang="en-US" i="1" dirty="0"/>
              <a:t>Where the Wild Things Are </a:t>
            </a:r>
            <a:r>
              <a:rPr lang="en-US" dirty="0"/>
              <a:t>by Maurice </a:t>
            </a:r>
            <a:r>
              <a:rPr lang="en-US" dirty="0" err="1"/>
              <a:t>Sendak</a:t>
            </a:r>
            <a:r>
              <a:rPr lang="en-US" dirty="0"/>
              <a:t> </a:t>
            </a:r>
            <a:r>
              <a:rPr lang="en-US" i="1" dirty="0"/>
              <a:t>			</a:t>
            </a:r>
            <a:endParaRPr lang="en-US" b="1" dirty="0"/>
          </a:p>
          <a:p>
            <a:r>
              <a:rPr lang="en-US" i="1" dirty="0"/>
              <a:t>Because of Winn-Dixie </a:t>
            </a:r>
            <a:r>
              <a:rPr lang="en-US" dirty="0"/>
              <a:t>by Kate </a:t>
            </a:r>
            <a:r>
              <a:rPr lang="en-US" dirty="0" err="1"/>
              <a:t>DiCamillo</a:t>
            </a:r>
            <a:r>
              <a:rPr lang="en-US" i="1" dirty="0"/>
              <a:t>				</a:t>
            </a:r>
            <a:endParaRPr lang="en-US" b="1" dirty="0"/>
          </a:p>
          <a:p>
            <a:r>
              <a:rPr lang="en-US" i="1" dirty="0"/>
              <a:t>The Giving Tree </a:t>
            </a:r>
            <a:r>
              <a:rPr lang="en-US" dirty="0"/>
              <a:t>by </a:t>
            </a:r>
            <a:r>
              <a:rPr lang="en-US" dirty="0" err="1"/>
              <a:t>Shel</a:t>
            </a:r>
            <a:r>
              <a:rPr lang="en-US" dirty="0"/>
              <a:t> Silverstein </a:t>
            </a:r>
            <a:r>
              <a:rPr lang="en-US" i="1" dirty="0"/>
              <a:t>					</a:t>
            </a:r>
            <a:endParaRPr lang="en-US" b="1" dirty="0"/>
          </a:p>
          <a:p>
            <a:r>
              <a:rPr lang="en-US" i="1" dirty="0"/>
              <a:t>Green Eggs and Ham </a:t>
            </a:r>
            <a:r>
              <a:rPr lang="en-US" dirty="0"/>
              <a:t>by Dr. Seuss</a:t>
            </a:r>
            <a:r>
              <a:rPr lang="en-US" i="1" dirty="0"/>
              <a:t>					</a:t>
            </a:r>
            <a:endParaRPr lang="en-US" b="1" dirty="0"/>
          </a:p>
          <a:p>
            <a:r>
              <a:rPr lang="en-US" i="1" dirty="0"/>
              <a:t>If You Give a Mouse a Cookie </a:t>
            </a:r>
            <a:r>
              <a:rPr lang="en-US" dirty="0"/>
              <a:t>by Laura </a:t>
            </a:r>
            <a:r>
              <a:rPr lang="en-US" dirty="0" err="1"/>
              <a:t>Joffe</a:t>
            </a:r>
            <a:r>
              <a:rPr lang="en-US" dirty="0"/>
              <a:t> </a:t>
            </a:r>
            <a:r>
              <a:rPr lang="en-US" dirty="0" err="1"/>
              <a:t>Numeroff</a:t>
            </a:r>
            <a:r>
              <a:rPr lang="en-US" dirty="0"/>
              <a:t> </a:t>
            </a:r>
            <a:r>
              <a:rPr lang="en-US" i="1" dirty="0"/>
              <a:t>	</a:t>
            </a:r>
            <a:endParaRPr lang="en-US" b="1" dirty="0"/>
          </a:p>
          <a:p>
            <a:r>
              <a:rPr lang="en-US" i="1" dirty="0"/>
              <a:t>Diary of a Wimpy Kid </a:t>
            </a:r>
            <a:r>
              <a:rPr lang="en-US" dirty="0"/>
              <a:t>by Jeff Kinney</a:t>
            </a:r>
            <a:r>
              <a:rPr lang="en-US" i="1" dirty="0"/>
              <a:t> 			</a:t>
            </a:r>
            <a:endParaRPr lang="en-US" b="1" dirty="0"/>
          </a:p>
          <a:p>
            <a:r>
              <a:rPr lang="en-US" i="1" dirty="0"/>
              <a:t>Curious George</a:t>
            </a:r>
            <a:r>
              <a:rPr lang="en-US" dirty="0"/>
              <a:t> by H.A. Rey	</a:t>
            </a:r>
            <a:r>
              <a:rPr lang="en-US" b="1" dirty="0"/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3457805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complexity ranking activity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687513"/>
            <a:ext cx="1206418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1. Green Eggs and Ham </a:t>
            </a:r>
            <a:r>
              <a:rPr lang="en-US" dirty="0"/>
              <a:t>by Dr. Seuss		</a:t>
            </a:r>
            <a:r>
              <a:rPr lang="en-US" i="1" dirty="0"/>
              <a:t>			</a:t>
            </a:r>
            <a:r>
              <a:rPr lang="en-US" b="1" dirty="0"/>
              <a:t>210L</a:t>
            </a:r>
            <a:r>
              <a:rPr lang="en-US" i="1" dirty="0"/>
              <a:t>	</a:t>
            </a:r>
          </a:p>
          <a:p>
            <a:pPr marL="0" indent="0">
              <a:buNone/>
            </a:pPr>
            <a:r>
              <a:rPr lang="en-US" i="1" dirty="0"/>
              <a:t>2. Curious George</a:t>
            </a:r>
            <a:r>
              <a:rPr lang="en-US" dirty="0"/>
              <a:t> by H.A. Rey	</a:t>
            </a:r>
            <a:r>
              <a:rPr lang="en-US" b="1" dirty="0"/>
              <a:t>					330L </a:t>
            </a:r>
          </a:p>
          <a:p>
            <a:pPr marL="0" indent="0">
              <a:buNone/>
            </a:pPr>
            <a:r>
              <a:rPr lang="en-US" i="1" dirty="0"/>
              <a:t>3. If You Give a Mouse a Cookie by Laura </a:t>
            </a:r>
            <a:r>
              <a:rPr lang="en-US" i="1" dirty="0" err="1"/>
              <a:t>Joffe</a:t>
            </a:r>
            <a:r>
              <a:rPr lang="en-US" i="1" dirty="0"/>
              <a:t> </a:t>
            </a:r>
            <a:r>
              <a:rPr lang="en-US" i="1" dirty="0" err="1"/>
              <a:t>Numeroff</a:t>
            </a:r>
            <a:r>
              <a:rPr lang="en-US" i="1" dirty="0"/>
              <a:t> 	</a:t>
            </a:r>
            <a:r>
              <a:rPr lang="en-US" b="1" dirty="0"/>
              <a:t>410L</a:t>
            </a:r>
          </a:p>
          <a:p>
            <a:pPr marL="0" indent="0">
              <a:buNone/>
            </a:pPr>
            <a:r>
              <a:rPr lang="en-US" i="1" dirty="0"/>
              <a:t>4. The Giving Tree by </a:t>
            </a:r>
            <a:r>
              <a:rPr lang="en-US" i="1" dirty="0" err="1"/>
              <a:t>Shel</a:t>
            </a:r>
            <a:r>
              <a:rPr lang="en-US" i="1" dirty="0"/>
              <a:t> Silverstein 					</a:t>
            </a:r>
            <a:r>
              <a:rPr lang="en-US" b="1" dirty="0"/>
              <a:t>530L</a:t>
            </a:r>
          </a:p>
          <a:p>
            <a:pPr marL="0" indent="0">
              <a:buNone/>
            </a:pPr>
            <a:r>
              <a:rPr lang="en-US" i="1" dirty="0"/>
              <a:t>5. Because of Winn-Dixie </a:t>
            </a:r>
            <a:r>
              <a:rPr lang="en-US" dirty="0"/>
              <a:t>by Kate </a:t>
            </a:r>
            <a:r>
              <a:rPr lang="en-US" dirty="0" err="1"/>
              <a:t>DiCamillo</a:t>
            </a:r>
            <a:r>
              <a:rPr lang="en-US" i="1" dirty="0"/>
              <a:t>			</a:t>
            </a:r>
            <a:r>
              <a:rPr lang="en-US" b="1" dirty="0"/>
              <a:t>670L</a:t>
            </a:r>
          </a:p>
          <a:p>
            <a:pPr marL="0" indent="0">
              <a:buNone/>
            </a:pPr>
            <a:r>
              <a:rPr lang="en-US" i="1" dirty="0"/>
              <a:t>6. Where the Wild Things Are </a:t>
            </a:r>
            <a:r>
              <a:rPr lang="en-US" dirty="0"/>
              <a:t>by Maurice </a:t>
            </a:r>
            <a:r>
              <a:rPr lang="en-US" dirty="0" err="1"/>
              <a:t>Sendak</a:t>
            </a:r>
            <a:r>
              <a:rPr lang="en-US" dirty="0"/>
              <a:t> </a:t>
            </a:r>
            <a:r>
              <a:rPr lang="en-US" i="1" dirty="0"/>
              <a:t>		</a:t>
            </a:r>
            <a:r>
              <a:rPr lang="en-US" b="1" dirty="0"/>
              <a:t>740L</a:t>
            </a:r>
          </a:p>
          <a:p>
            <a:pPr marL="0" indent="0">
              <a:buNone/>
            </a:pPr>
            <a:r>
              <a:rPr lang="en-US" i="1" dirty="0"/>
              <a:t>7. </a:t>
            </a:r>
            <a:r>
              <a:rPr lang="en-US" i="1" dirty="0" err="1"/>
              <a:t>Frindle</a:t>
            </a:r>
            <a:r>
              <a:rPr lang="en-US" i="1" dirty="0"/>
              <a:t> </a:t>
            </a:r>
            <a:r>
              <a:rPr lang="en-US" dirty="0"/>
              <a:t>by Andrew Clements	</a:t>
            </a:r>
            <a:r>
              <a:rPr lang="en-US" i="1" dirty="0"/>
              <a:t>					</a:t>
            </a:r>
            <a:r>
              <a:rPr lang="en-US" b="1" dirty="0"/>
              <a:t>830L</a:t>
            </a:r>
          </a:p>
          <a:p>
            <a:pPr marL="0" indent="0">
              <a:buNone/>
            </a:pPr>
            <a:r>
              <a:rPr lang="en-US" i="1" dirty="0"/>
              <a:t>8. Diary of a Wimpy Kid </a:t>
            </a:r>
            <a:r>
              <a:rPr lang="en-US" dirty="0"/>
              <a:t>by Jeff Kinney </a:t>
            </a:r>
            <a:r>
              <a:rPr lang="en-US" i="1" dirty="0"/>
              <a:t>	 			</a:t>
            </a:r>
            <a:r>
              <a:rPr lang="en-US" b="1" dirty="0"/>
              <a:t>950L</a:t>
            </a:r>
          </a:p>
        </p:txBody>
      </p:sp>
    </p:spTree>
    <p:extLst>
      <p:ext uri="{BB962C8B-B14F-4D97-AF65-F5344CB8AC3E}">
        <p14:creationId xmlns:p14="http://schemas.microsoft.com/office/powerpoint/2010/main" val="3234126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58193" y="4058816"/>
            <a:ext cx="7088865" cy="2387600"/>
          </a:xfrm>
        </p:spPr>
        <p:txBody>
          <a:bodyPr/>
          <a:lstStyle/>
          <a:p>
            <a:r>
              <a:rPr lang="en-US" b="1" dirty="0"/>
              <a:t>680L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184" y="131868"/>
            <a:ext cx="3628884" cy="528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90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955" y="4509283"/>
            <a:ext cx="7387629" cy="165576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Name</a:t>
            </a:r>
          </a:p>
          <a:p>
            <a:r>
              <a:rPr lang="en-US" b="1" dirty="0"/>
              <a:t>Grade level </a:t>
            </a:r>
          </a:p>
          <a:p>
            <a:r>
              <a:rPr lang="en-US" b="1" dirty="0"/>
              <a:t>Years of service</a:t>
            </a:r>
          </a:p>
          <a:p>
            <a:r>
              <a:rPr lang="en-US" b="1" dirty="0"/>
              <a:t>What you hope to learn more about today </a:t>
            </a:r>
          </a:p>
        </p:txBody>
      </p:sp>
    </p:spTree>
    <p:extLst>
      <p:ext uri="{BB962C8B-B14F-4D97-AF65-F5344CB8AC3E}">
        <p14:creationId xmlns:p14="http://schemas.microsoft.com/office/powerpoint/2010/main" val="633694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321" y="442451"/>
            <a:ext cx="3180924" cy="47393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07321" y="5294671"/>
            <a:ext cx="3180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670L</a:t>
            </a:r>
          </a:p>
        </p:txBody>
      </p:sp>
    </p:spTree>
    <p:extLst>
      <p:ext uri="{BB962C8B-B14F-4D97-AF65-F5344CB8AC3E}">
        <p14:creationId xmlns:p14="http://schemas.microsoft.com/office/powerpoint/2010/main" val="4169873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2479" y="575188"/>
            <a:ext cx="7876515" cy="4719483"/>
          </a:xfrm>
        </p:spPr>
        <p:txBody>
          <a:bodyPr>
            <a:normAutofit fontScale="90000"/>
          </a:bodyPr>
          <a:lstStyle/>
          <a:p>
            <a:pPr algn="r"/>
            <a:r>
              <a:rPr lang="en-US" sz="3600" i="1" dirty="0"/>
              <a:t>There is more to be learned from </a:t>
            </a:r>
            <a:r>
              <a:rPr lang="en-US" sz="3600" b="1" i="1" dirty="0"/>
              <a:t>challenging texts</a:t>
            </a:r>
            <a:r>
              <a:rPr lang="en-US" sz="3600" i="1" dirty="0"/>
              <a:t>, but this means that there needs to be a lot more teaching with such texts. Instead of asking what book level to teach someone at, teachers should ask, “If I place a student in a book this challenging, </a:t>
            </a:r>
            <a:r>
              <a:rPr lang="en-US" sz="3600" b="1" i="1" dirty="0"/>
              <a:t>how much support </a:t>
            </a:r>
            <a:r>
              <a:rPr lang="en-US" sz="3600" i="1" dirty="0"/>
              <a:t>will I need to provide to enable him/her to learn from this text?</a:t>
            </a:r>
            <a:br>
              <a:rPr lang="en-US" sz="3600" i="1" dirty="0"/>
            </a:br>
            <a:r>
              <a:rPr lang="en-US" sz="3600" i="1" dirty="0"/>
              <a:t> </a:t>
            </a:r>
            <a:br>
              <a:rPr lang="en-US" sz="3600" i="1" dirty="0"/>
            </a:br>
            <a:r>
              <a:rPr lang="en-US" sz="2700" b="1" dirty="0"/>
              <a:t>-Timothy Shanahan</a:t>
            </a:r>
          </a:p>
        </p:txBody>
      </p:sp>
    </p:spTree>
    <p:extLst>
      <p:ext uri="{BB962C8B-B14F-4D97-AF65-F5344CB8AC3E}">
        <p14:creationId xmlns:p14="http://schemas.microsoft.com/office/powerpoint/2010/main" val="1100361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209" r="16952"/>
          <a:stretch/>
        </p:blipFill>
        <p:spPr>
          <a:xfrm>
            <a:off x="5132439" y="339212"/>
            <a:ext cx="4055806" cy="61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1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425" y="441997"/>
            <a:ext cx="4159967" cy="452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13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Language Dives </a:t>
            </a:r>
          </a:p>
        </p:txBody>
      </p:sp>
    </p:spTree>
    <p:extLst>
      <p:ext uri="{BB962C8B-B14F-4D97-AF65-F5344CB8AC3E}">
        <p14:creationId xmlns:p14="http://schemas.microsoft.com/office/powerpoint/2010/main" val="859913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Dives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10-20 minute guided conversation about the meaning, purpose, and structure of a </a:t>
            </a:r>
            <a:r>
              <a:rPr lang="en-US" i="1" dirty="0"/>
              <a:t>compelling sentence</a:t>
            </a:r>
            <a:r>
              <a:rPr lang="en-US" dirty="0"/>
              <a:t> from a complex text  </a:t>
            </a:r>
          </a:p>
          <a:p>
            <a:r>
              <a:rPr lang="en-US" dirty="0"/>
              <a:t>3 basic steps: </a:t>
            </a:r>
          </a:p>
          <a:p>
            <a:pPr lvl="1"/>
            <a:r>
              <a:rPr lang="en-US" dirty="0"/>
              <a:t>Deconstruct, reconstruct, and </a:t>
            </a:r>
            <a:r>
              <a:rPr lang="en-US" i="1" dirty="0"/>
              <a:t>practice</a:t>
            </a:r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043" y="3601371"/>
            <a:ext cx="4524814" cy="235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43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216" y="439785"/>
            <a:ext cx="5061771" cy="438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99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1902465"/>
            <a:ext cx="8249460" cy="3214995"/>
          </a:xfrm>
        </p:spPr>
        <p:txBody>
          <a:bodyPr/>
          <a:lstStyle/>
          <a:p>
            <a:pPr algn="l"/>
            <a:r>
              <a:rPr lang="en-US" dirty="0"/>
              <a:t>What is the meaning of this sentence? Why do we think that? </a:t>
            </a:r>
          </a:p>
        </p:txBody>
      </p:sp>
    </p:spTree>
    <p:extLst>
      <p:ext uri="{BB962C8B-B14F-4D97-AF65-F5344CB8AC3E}">
        <p14:creationId xmlns:p14="http://schemas.microsoft.com/office/powerpoint/2010/main" val="4206717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1902465"/>
            <a:ext cx="8249460" cy="321499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What does the phrase “least expected” mean? What is a synonym? </a:t>
            </a:r>
          </a:p>
        </p:txBody>
      </p:sp>
    </p:spTree>
    <p:extLst>
      <p:ext uri="{BB962C8B-B14F-4D97-AF65-F5344CB8AC3E}">
        <p14:creationId xmlns:p14="http://schemas.microsoft.com/office/powerpoint/2010/main" val="3720058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1902465"/>
            <a:ext cx="8249460" cy="321499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Which animal, Owen or </a:t>
            </a:r>
            <a:r>
              <a:rPr lang="en-US" dirty="0" err="1"/>
              <a:t>Mzee</a:t>
            </a:r>
            <a:r>
              <a:rPr lang="en-US" dirty="0"/>
              <a:t>, do you think found the friendship to be </a:t>
            </a:r>
            <a:r>
              <a:rPr lang="en-US" i="1" dirty="0"/>
              <a:t>more</a:t>
            </a:r>
            <a:r>
              <a:rPr lang="en-US" dirty="0"/>
              <a:t> unexpected? </a:t>
            </a:r>
          </a:p>
        </p:txBody>
      </p:sp>
    </p:spTree>
    <p:extLst>
      <p:ext uri="{BB962C8B-B14F-4D97-AF65-F5344CB8AC3E}">
        <p14:creationId xmlns:p14="http://schemas.microsoft.com/office/powerpoint/2010/main" val="1061968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11937">
            <a:off x="7327742" y="-223326"/>
            <a:ext cx="4910605" cy="49106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239" y="1825625"/>
            <a:ext cx="10515600" cy="4351338"/>
          </a:xfrm>
        </p:spPr>
        <p:txBody>
          <a:bodyPr/>
          <a:lstStyle/>
          <a:p>
            <a:r>
              <a:rPr lang="en-US" dirty="0"/>
              <a:t>SAP Wonders Adaptation debrief </a:t>
            </a:r>
          </a:p>
          <a:p>
            <a:r>
              <a:rPr lang="en-US" i="1" dirty="0"/>
              <a:t>The Opportunity Myth</a:t>
            </a:r>
            <a:r>
              <a:rPr lang="en-US" dirty="0"/>
              <a:t> </a:t>
            </a:r>
          </a:p>
          <a:p>
            <a:r>
              <a:rPr lang="en-US" dirty="0"/>
              <a:t>ELA instructional shifts </a:t>
            </a:r>
          </a:p>
          <a:p>
            <a:r>
              <a:rPr lang="en-US" dirty="0"/>
              <a:t>Text complexity overview </a:t>
            </a:r>
          </a:p>
          <a:p>
            <a:pPr lvl="1"/>
            <a:r>
              <a:rPr lang="en-US" dirty="0"/>
              <a:t>Qualitative, quantitative, and reader &amp; task considerations</a:t>
            </a:r>
          </a:p>
          <a:p>
            <a:r>
              <a:rPr lang="en-US" dirty="0"/>
              <a:t>Language Dive close reading strategy</a:t>
            </a:r>
          </a:p>
          <a:p>
            <a:pPr lvl="1"/>
            <a:r>
              <a:rPr lang="en-US" dirty="0"/>
              <a:t>Analyzing text complexity  </a:t>
            </a:r>
          </a:p>
          <a:p>
            <a:r>
              <a:rPr lang="en-US" dirty="0"/>
              <a:t>Vocabulary in listening &amp; speaking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589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1902465"/>
            <a:ext cx="8249460" cy="321499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What is “the heart” in this sentence? </a:t>
            </a:r>
          </a:p>
        </p:txBody>
      </p:sp>
    </p:spTree>
    <p:extLst>
      <p:ext uri="{BB962C8B-B14F-4D97-AF65-F5344CB8AC3E}">
        <p14:creationId xmlns:p14="http://schemas.microsoft.com/office/powerpoint/2010/main" val="3440793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1902465"/>
            <a:ext cx="8249460" cy="321499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What are some of the scientific theories behind Owen and </a:t>
            </a:r>
            <a:r>
              <a:rPr lang="en-US" dirty="0" err="1"/>
              <a:t>Mzee’s</a:t>
            </a:r>
            <a:r>
              <a:rPr lang="en-US" dirty="0"/>
              <a:t> friendship? </a:t>
            </a:r>
          </a:p>
        </p:txBody>
      </p:sp>
    </p:spTree>
    <p:extLst>
      <p:ext uri="{BB962C8B-B14F-4D97-AF65-F5344CB8AC3E}">
        <p14:creationId xmlns:p14="http://schemas.microsoft.com/office/powerpoint/2010/main" val="3808113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1902465"/>
            <a:ext cx="8249460" cy="321499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How can we say this sentence in our own words? </a:t>
            </a:r>
          </a:p>
        </p:txBody>
      </p:sp>
    </p:spTree>
    <p:extLst>
      <p:ext uri="{BB962C8B-B14F-4D97-AF65-F5344CB8AC3E}">
        <p14:creationId xmlns:p14="http://schemas.microsoft.com/office/powerpoint/2010/main" val="9430803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1902465"/>
            <a:ext cx="8249460" cy="321499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Can we split this sentence into two or more sentences? What do we need to remove or change? </a:t>
            </a:r>
          </a:p>
        </p:txBody>
      </p:sp>
    </p:spTree>
    <p:extLst>
      <p:ext uri="{BB962C8B-B14F-4D97-AF65-F5344CB8AC3E}">
        <p14:creationId xmlns:p14="http://schemas.microsoft.com/office/powerpoint/2010/main" val="1867071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1902465"/>
            <a:ext cx="8249460" cy="321499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Can we say this sentence in a different order? How? </a:t>
            </a:r>
          </a:p>
        </p:txBody>
      </p:sp>
    </p:spTree>
    <p:extLst>
      <p:ext uri="{BB962C8B-B14F-4D97-AF65-F5344CB8AC3E}">
        <p14:creationId xmlns:p14="http://schemas.microsoft.com/office/powerpoint/2010/main" val="788783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1902465"/>
            <a:ext cx="8249460" cy="321499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What kind of special punctuation has the author used? What is its purpose? </a:t>
            </a:r>
          </a:p>
        </p:txBody>
      </p:sp>
    </p:spTree>
    <p:extLst>
      <p:ext uri="{BB962C8B-B14F-4D97-AF65-F5344CB8AC3E}">
        <p14:creationId xmlns:p14="http://schemas.microsoft.com/office/powerpoint/2010/main" val="11223457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1902465"/>
            <a:ext cx="8249460" cy="321499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Which words are emphasized when this sentence is read aloud? </a:t>
            </a:r>
          </a:p>
        </p:txBody>
      </p:sp>
    </p:spTree>
    <p:extLst>
      <p:ext uri="{BB962C8B-B14F-4D97-AF65-F5344CB8AC3E}">
        <p14:creationId xmlns:p14="http://schemas.microsoft.com/office/powerpoint/2010/main" val="2087225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8" y="1902465"/>
            <a:ext cx="8249460" cy="321499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How is Owen and </a:t>
            </a:r>
            <a:r>
              <a:rPr lang="en-US" dirty="0" err="1"/>
              <a:t>Mzee’s</a:t>
            </a:r>
            <a:r>
              <a:rPr lang="en-US" dirty="0"/>
              <a:t> friendship similar to that of Opal and Winn Dixie’s? </a:t>
            </a:r>
          </a:p>
        </p:txBody>
      </p:sp>
    </p:spTree>
    <p:extLst>
      <p:ext uri="{BB962C8B-B14F-4D97-AF65-F5344CB8AC3E}">
        <p14:creationId xmlns:p14="http://schemas.microsoft.com/office/powerpoint/2010/main" val="3289734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But</a:t>
            </a:r>
            <a:r>
              <a:rPr lang="en-US" dirty="0"/>
              <a:t> the hippo enjoyed grazing the grasses along the shore and in the villagers’ yards. </a:t>
            </a:r>
          </a:p>
          <a:p>
            <a:r>
              <a:rPr lang="en-US" b="1" dirty="0"/>
              <a:t>But</a:t>
            </a:r>
            <a:r>
              <a:rPr lang="en-US" dirty="0"/>
              <a:t> they would take good care of him in Haller Park. </a:t>
            </a:r>
          </a:p>
          <a:p>
            <a:r>
              <a:rPr lang="en-US" b="1" dirty="0"/>
              <a:t>But</a:t>
            </a:r>
            <a:r>
              <a:rPr lang="en-US" dirty="0"/>
              <a:t> Owen became angrier than ever and charged at the people gathered around. </a:t>
            </a:r>
          </a:p>
          <a:p>
            <a:r>
              <a:rPr lang="en-US" b="1" dirty="0"/>
              <a:t>But</a:t>
            </a:r>
            <a:r>
              <a:rPr lang="en-US" dirty="0"/>
              <a:t> Owen, </a:t>
            </a:r>
            <a:r>
              <a:rPr lang="en-US" i="1" u="sng" dirty="0"/>
              <a:t>who could easily keep up with the old tortoise</a:t>
            </a:r>
            <a:r>
              <a:rPr lang="en-US" dirty="0"/>
              <a:t>, did not give up. </a:t>
            </a:r>
          </a:p>
          <a:p>
            <a:r>
              <a:rPr lang="en-US" b="1" dirty="0"/>
              <a:t>But</a:t>
            </a:r>
            <a:r>
              <a:rPr lang="en-US" dirty="0"/>
              <a:t> it was clear that the bond between Owen and </a:t>
            </a:r>
            <a:r>
              <a:rPr lang="en-US" dirty="0" err="1"/>
              <a:t>Mzee</a:t>
            </a:r>
            <a:r>
              <a:rPr lang="en-US" dirty="0"/>
              <a:t> was helping the baby hippo to recover from being separated from his mother and stranded in the sea. </a:t>
            </a:r>
          </a:p>
        </p:txBody>
      </p:sp>
    </p:spTree>
    <p:extLst>
      <p:ext uri="{BB962C8B-B14F-4D97-AF65-F5344CB8AC3E}">
        <p14:creationId xmlns:p14="http://schemas.microsoft.com/office/powerpoint/2010/main" val="574928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Owen and </a:t>
            </a:r>
            <a:r>
              <a:rPr lang="en-US" dirty="0" err="1"/>
              <a:t>Mzee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bonded</a:t>
            </a:r>
            <a:r>
              <a:rPr lang="en-US" dirty="0"/>
              <a:t> </a:t>
            </a:r>
            <a:r>
              <a:rPr lang="en-US" b="1" i="1" dirty="0"/>
              <a:t>because</a:t>
            </a:r>
            <a:r>
              <a:rPr lang="en-US" dirty="0"/>
              <a:t>  ________________. </a:t>
            </a:r>
          </a:p>
          <a:p>
            <a:r>
              <a:rPr lang="en-US" dirty="0"/>
              <a:t>Owen and </a:t>
            </a:r>
            <a:r>
              <a:rPr lang="en-US" dirty="0" err="1"/>
              <a:t>Mzee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bonded</a:t>
            </a:r>
            <a:r>
              <a:rPr lang="en-US" dirty="0"/>
              <a:t> </a:t>
            </a:r>
            <a:r>
              <a:rPr lang="en-US" b="1" i="1" dirty="0"/>
              <a:t>but</a:t>
            </a:r>
            <a:r>
              <a:rPr lang="en-US" dirty="0"/>
              <a:t>  ______________________. </a:t>
            </a:r>
          </a:p>
          <a:p>
            <a:r>
              <a:rPr lang="en-US" dirty="0"/>
              <a:t>Owen and </a:t>
            </a:r>
            <a:r>
              <a:rPr lang="en-US" dirty="0" err="1"/>
              <a:t>Mzee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bonded</a:t>
            </a:r>
            <a:r>
              <a:rPr lang="en-US" dirty="0"/>
              <a:t> </a:t>
            </a:r>
            <a:r>
              <a:rPr lang="en-US" b="1" i="1" dirty="0"/>
              <a:t>so</a:t>
            </a:r>
            <a:r>
              <a:rPr lang="en-US" dirty="0"/>
              <a:t>  _______________________.  </a:t>
            </a:r>
          </a:p>
        </p:txBody>
      </p:sp>
    </p:spTree>
    <p:extLst>
      <p:ext uri="{BB962C8B-B14F-4D97-AF65-F5344CB8AC3E}">
        <p14:creationId xmlns:p14="http://schemas.microsoft.com/office/powerpoint/2010/main" val="1322352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Nebraska Instructional Materials Collaborative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2402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Appositive phrases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Owen, ____________________, lived in a </a:t>
            </a:r>
            <a:r>
              <a:rPr lang="en-US" dirty="0">
                <a:solidFill>
                  <a:srgbClr val="C00000"/>
                </a:solidFill>
              </a:rPr>
              <a:t>pod</a:t>
            </a:r>
            <a:r>
              <a:rPr lang="en-US" dirty="0"/>
              <a:t> of about twenty other hippos. </a:t>
            </a:r>
          </a:p>
          <a:p>
            <a:r>
              <a:rPr lang="en-US" dirty="0" err="1"/>
              <a:t>Mzee</a:t>
            </a:r>
            <a:r>
              <a:rPr lang="en-US" dirty="0"/>
              <a:t>, _____________________, now shared his </a:t>
            </a:r>
            <a:r>
              <a:rPr lang="en-US" dirty="0">
                <a:solidFill>
                  <a:srgbClr val="C00000"/>
                </a:solidFill>
              </a:rPr>
              <a:t>enclosure</a:t>
            </a:r>
            <a:r>
              <a:rPr lang="en-US" dirty="0"/>
              <a:t> with Owen. </a:t>
            </a:r>
          </a:p>
          <a:p>
            <a:r>
              <a:rPr lang="en-US" dirty="0"/>
              <a:t>Kenya, ____________________, is home to </a:t>
            </a:r>
            <a:r>
              <a:rPr lang="en-US" dirty="0" err="1">
                <a:solidFill>
                  <a:srgbClr val="C00000"/>
                </a:solidFill>
              </a:rPr>
              <a:t>Sabaki</a:t>
            </a:r>
            <a:r>
              <a:rPr lang="en-US" dirty="0">
                <a:solidFill>
                  <a:srgbClr val="C00000"/>
                </a:solidFill>
              </a:rPr>
              <a:t> River</a:t>
            </a:r>
            <a:r>
              <a:rPr lang="en-US" dirty="0"/>
              <a:t>. </a:t>
            </a:r>
          </a:p>
          <a:p>
            <a:endParaRPr lang="en-US" dirty="0"/>
          </a:p>
          <a:p>
            <a:pPr marL="514350" indent="-514350">
              <a:buAutoNum type="alphaLcPeriod"/>
            </a:pPr>
            <a:r>
              <a:rPr lang="en-US" dirty="0"/>
              <a:t>a 130-year-old giant tortoise</a:t>
            </a:r>
          </a:p>
          <a:p>
            <a:pPr marL="514350" indent="-514350">
              <a:buAutoNum type="alphaLcPeriod"/>
            </a:pPr>
            <a:r>
              <a:rPr lang="en-US" dirty="0"/>
              <a:t>A baby hippopotamus  </a:t>
            </a:r>
          </a:p>
          <a:p>
            <a:pPr marL="514350" indent="-514350">
              <a:buAutoNum type="alphaLcPeriod"/>
            </a:pPr>
            <a:r>
              <a:rPr lang="en-US" dirty="0"/>
              <a:t>a nation on the east coast of Africa </a:t>
            </a:r>
          </a:p>
          <a:p>
            <a:pPr marL="514350" indent="-514350">
              <a:buAutoNum type="alphaL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133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2240" y="221225"/>
            <a:ext cx="7876515" cy="1135473"/>
          </a:xfrm>
        </p:spPr>
        <p:txBody>
          <a:bodyPr/>
          <a:lstStyle/>
          <a:p>
            <a:r>
              <a:rPr lang="en-US" dirty="0"/>
              <a:t>Standards </a:t>
            </a:r>
          </a:p>
        </p:txBody>
      </p:sp>
    </p:spTree>
    <p:extLst>
      <p:ext uri="{BB962C8B-B14F-4D97-AF65-F5344CB8AC3E}">
        <p14:creationId xmlns:p14="http://schemas.microsoft.com/office/powerpoint/2010/main" val="23925933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ext complexity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1"/>
          <a:stretch/>
        </p:blipFill>
        <p:spPr bwMode="auto">
          <a:xfrm>
            <a:off x="1128968" y="482344"/>
            <a:ext cx="6761419" cy="571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338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Vocabulary in Speaking &amp; Listening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45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843508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394" y="457200"/>
            <a:ext cx="8591593" cy="973239"/>
          </a:xfrm>
        </p:spPr>
        <p:txBody>
          <a:bodyPr/>
          <a:lstStyle/>
          <a:p>
            <a:r>
              <a:rPr lang="en-US" dirty="0"/>
              <a:t>The Opportunity Myth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04" y="1430439"/>
            <a:ext cx="7338409" cy="385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67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97943" y="83290"/>
            <a:ext cx="10081619" cy="1076479"/>
          </a:xfrm>
        </p:spPr>
        <p:txBody>
          <a:bodyPr/>
          <a:lstStyle/>
          <a:p>
            <a:r>
              <a:rPr lang="en-US" dirty="0"/>
              <a:t> The Opportunity Myth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031" y="1166470"/>
            <a:ext cx="3905572" cy="206210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Partnered with 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FIVE</a:t>
            </a:r>
          </a:p>
          <a:p>
            <a:pPr algn="ctr"/>
            <a:r>
              <a:rPr lang="en-US" sz="3200" dirty="0">
                <a:latin typeface="+mj-lt"/>
              </a:rPr>
              <a:t>diverse school systems.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64075" y="1159769"/>
            <a:ext cx="4436455" cy="181588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Observed nearly </a:t>
            </a:r>
            <a:r>
              <a:rPr lang="en-US" sz="4000" b="1" dirty="0">
                <a:solidFill>
                  <a:srgbClr val="C00000"/>
                </a:solidFill>
                <a:latin typeface="+mj-lt"/>
              </a:rPr>
              <a:t>1,000</a:t>
            </a:r>
            <a:r>
              <a:rPr lang="en-US" sz="3600" dirty="0">
                <a:latin typeface="+mj-lt"/>
              </a:rPr>
              <a:t> </a:t>
            </a:r>
          </a:p>
          <a:p>
            <a:pPr algn="ctr"/>
            <a:r>
              <a:rPr lang="en-US" sz="3600" dirty="0">
                <a:latin typeface="+mj-lt"/>
              </a:rPr>
              <a:t>lessons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1974" y="4081627"/>
            <a:ext cx="3642101" cy="255454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Analyzed more than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+mj-lt"/>
              </a:rPr>
              <a:t>20,000</a:t>
            </a:r>
          </a:p>
          <a:p>
            <a:pPr algn="ctr"/>
            <a:r>
              <a:rPr lang="en-US" sz="3200" dirty="0">
                <a:latin typeface="+mj-lt"/>
              </a:rPr>
              <a:t>student work samples.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25961" y="6234707"/>
            <a:ext cx="7138220" cy="52322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Collected nearly </a:t>
            </a:r>
            <a:r>
              <a:rPr lang="en-US" sz="2800" b="1" dirty="0">
                <a:solidFill>
                  <a:srgbClr val="C00000"/>
                </a:solidFill>
                <a:latin typeface="+mj-lt"/>
              </a:rPr>
              <a:t>30,000</a:t>
            </a:r>
            <a:r>
              <a:rPr lang="en-US" sz="2800" dirty="0">
                <a:latin typeface="+mj-lt"/>
              </a:rPr>
              <a:t> student surveys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1992" y="3581849"/>
            <a:ext cx="3480619" cy="212365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Reviewed nearly </a:t>
            </a:r>
            <a:r>
              <a:rPr lang="en-US" sz="4400" b="1" dirty="0">
                <a:solidFill>
                  <a:srgbClr val="C00000"/>
                </a:solidFill>
                <a:latin typeface="+mj-lt"/>
              </a:rPr>
              <a:t>5,000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dirty="0">
                <a:latin typeface="+mj-lt"/>
              </a:rPr>
              <a:t>assignments </a:t>
            </a:r>
          </a:p>
        </p:txBody>
      </p:sp>
    </p:spTree>
    <p:extLst>
      <p:ext uri="{BB962C8B-B14F-4D97-AF65-F5344CB8AC3E}">
        <p14:creationId xmlns:p14="http://schemas.microsoft.com/office/powerpoint/2010/main" val="2018873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504" y="159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 The Opportunity Myth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1926" y="2310621"/>
            <a:ext cx="3766088" cy="255454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Students succeed on </a:t>
            </a:r>
          </a:p>
          <a:p>
            <a:pPr algn="ctr"/>
            <a:r>
              <a:rPr lang="en-US" sz="3200" dirty="0">
                <a:latin typeface="+mj-lt"/>
              </a:rPr>
              <a:t>_______%</a:t>
            </a:r>
          </a:p>
          <a:p>
            <a:pPr algn="ctr"/>
            <a:r>
              <a:rPr lang="en-US" sz="3200" dirty="0">
                <a:latin typeface="+mj-lt"/>
              </a:rPr>
              <a:t>of their assignments.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78286" y="2310621"/>
            <a:ext cx="3766088" cy="353943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The students met grade-level standards on </a:t>
            </a:r>
          </a:p>
          <a:p>
            <a:pPr algn="ctr"/>
            <a:r>
              <a:rPr lang="en-US" sz="3200" dirty="0"/>
              <a:t>_______%</a:t>
            </a:r>
          </a:p>
          <a:p>
            <a:pPr algn="ctr"/>
            <a:r>
              <a:rPr lang="en-US" sz="3200" dirty="0">
                <a:latin typeface="+mj-lt"/>
              </a:rPr>
              <a:t>of those exact same assignments. </a:t>
            </a:r>
          </a:p>
        </p:txBody>
      </p:sp>
    </p:spTree>
    <p:extLst>
      <p:ext uri="{BB962C8B-B14F-4D97-AF65-F5344CB8AC3E}">
        <p14:creationId xmlns:p14="http://schemas.microsoft.com/office/powerpoint/2010/main" val="4013831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926" y="-125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 The Opportunity Myth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1926" y="2310621"/>
            <a:ext cx="3766088" cy="286232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Students succeeded on 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+mj-lt"/>
              </a:rPr>
              <a:t>71%</a:t>
            </a:r>
          </a:p>
          <a:p>
            <a:pPr algn="ctr"/>
            <a:r>
              <a:rPr lang="en-US" sz="3600" dirty="0">
                <a:latin typeface="+mj-lt"/>
              </a:rPr>
              <a:t>of their assignments.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78286" y="2310621"/>
            <a:ext cx="3766088" cy="353943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The students met grade-level standards on 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+mj-lt"/>
              </a:rPr>
              <a:t>17%</a:t>
            </a:r>
          </a:p>
          <a:p>
            <a:pPr algn="ctr"/>
            <a:r>
              <a:rPr lang="en-US" sz="3200" dirty="0">
                <a:latin typeface="+mj-lt"/>
              </a:rPr>
              <a:t>of those exact same assignments. </a:t>
            </a:r>
          </a:p>
        </p:txBody>
      </p:sp>
    </p:spTree>
    <p:extLst>
      <p:ext uri="{BB962C8B-B14F-4D97-AF65-F5344CB8AC3E}">
        <p14:creationId xmlns:p14="http://schemas.microsoft.com/office/powerpoint/2010/main" val="1605990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926" y="-125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 The Opportunity Myth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1926" y="1324305"/>
            <a:ext cx="3766088" cy="255454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% of teachers who support the content of their state’s academic standards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78286" y="1324305"/>
            <a:ext cx="3766088" cy="341632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% of teachers who expected their students could have success with the standards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1926" y="5081750"/>
            <a:ext cx="3766088" cy="70788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j-lt"/>
              </a:rPr>
              <a:t>82%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78286" y="5081750"/>
            <a:ext cx="3766088" cy="70788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j-lt"/>
              </a:rPr>
              <a:t>44%</a:t>
            </a:r>
          </a:p>
        </p:txBody>
      </p:sp>
    </p:spTree>
    <p:extLst>
      <p:ext uri="{BB962C8B-B14F-4D97-AF65-F5344CB8AC3E}">
        <p14:creationId xmlns:p14="http://schemas.microsoft.com/office/powerpoint/2010/main" val="918160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DEBright">
      <a:dk1>
        <a:srgbClr val="000000"/>
      </a:dk1>
      <a:lt1>
        <a:srgbClr val="FFFFFF"/>
      </a:lt1>
      <a:dk2>
        <a:srgbClr val="1F1644"/>
      </a:dk2>
      <a:lt2>
        <a:srgbClr val="E7E6E6"/>
      </a:lt2>
      <a:accent1>
        <a:srgbClr val="091C86"/>
      </a:accent1>
      <a:accent2>
        <a:srgbClr val="F94A5E"/>
      </a:accent2>
      <a:accent3>
        <a:srgbClr val="A5A5A5"/>
      </a:accent3>
      <a:accent4>
        <a:srgbClr val="F6BD24"/>
      </a:accent4>
      <a:accent5>
        <a:srgbClr val="96D320"/>
      </a:accent5>
      <a:accent6>
        <a:srgbClr val="091C86"/>
      </a:accent6>
      <a:hlink>
        <a:srgbClr val="DAE250"/>
      </a:hlink>
      <a:folHlink>
        <a:srgbClr val="F94A5E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1052</Words>
  <Application>Microsoft Office PowerPoint</Application>
  <PresentationFormat>Widescreen</PresentationFormat>
  <Paragraphs>159</Paragraphs>
  <Slides>44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Century Gothic</vt:lpstr>
      <vt:lpstr>Office Theme</vt:lpstr>
      <vt:lpstr>Stanton Community Schools K-6 In-Service</vt:lpstr>
      <vt:lpstr>Introductions</vt:lpstr>
      <vt:lpstr>Today’s agenda </vt:lpstr>
      <vt:lpstr>Nebraska Instructional Materials Collaborative </vt:lpstr>
      <vt:lpstr>The Opportunity Myth </vt:lpstr>
      <vt:lpstr> The Opportunity Myth  </vt:lpstr>
      <vt:lpstr> The Opportunity Myth </vt:lpstr>
      <vt:lpstr> The Opportunity Myth </vt:lpstr>
      <vt:lpstr> The Opportunity Myth </vt:lpstr>
      <vt:lpstr>What is the “opportunity myth?” </vt:lpstr>
      <vt:lpstr>Student Work Library </vt:lpstr>
      <vt:lpstr>PowerPoint Presentation</vt:lpstr>
      <vt:lpstr>Instructional shifts in literacy </vt:lpstr>
      <vt:lpstr>PowerPoint Presentation</vt:lpstr>
      <vt:lpstr>PowerPoint Presentation</vt:lpstr>
      <vt:lpstr>PowerPoint Presentation</vt:lpstr>
      <vt:lpstr>Text complexity ranking activity (least complex=1, most complex=8) </vt:lpstr>
      <vt:lpstr>Text complexity ranking activity </vt:lpstr>
      <vt:lpstr>680L</vt:lpstr>
      <vt:lpstr>PowerPoint Presentation</vt:lpstr>
      <vt:lpstr>There is more to be learned from challenging texts, but this means that there needs to be a lot more teaching with such texts. Instead of asking what book level to teach someone at, teachers should ask, “If I place a student in a book this challenging, how much support will I need to provide to enable him/her to learn from this text?   -Timothy Shanahan</vt:lpstr>
      <vt:lpstr>PowerPoint Presentation</vt:lpstr>
      <vt:lpstr>PowerPoint Presentation</vt:lpstr>
      <vt:lpstr>Language Dives </vt:lpstr>
      <vt:lpstr>Language Dives </vt:lpstr>
      <vt:lpstr>PowerPoint Presentation</vt:lpstr>
      <vt:lpstr>What is the meaning of this sentence? Why do we think that? </vt:lpstr>
      <vt:lpstr>What does the phrase “least expected” mean? What is a synonym? </vt:lpstr>
      <vt:lpstr>Which animal, Owen or Mzee, do you think found the friendship to be more unexpected? </vt:lpstr>
      <vt:lpstr>What is “the heart” in this sentence? </vt:lpstr>
      <vt:lpstr>What are some of the scientific theories behind Owen and Mzee’s friendship? </vt:lpstr>
      <vt:lpstr>How can we say this sentence in our own words? </vt:lpstr>
      <vt:lpstr>Can we split this sentence into two or more sentences? What do we need to remove or change? </vt:lpstr>
      <vt:lpstr>Can we say this sentence in a different order? How? </vt:lpstr>
      <vt:lpstr>What kind of special punctuation has the author used? What is its purpose? </vt:lpstr>
      <vt:lpstr>Which words are emphasized when this sentence is read aloud? </vt:lpstr>
      <vt:lpstr>How is Owen and Mzee’s friendship similar to that of Opal and Winn Dixie’s? </vt:lpstr>
      <vt:lpstr>Practice…</vt:lpstr>
      <vt:lpstr>Practice…</vt:lpstr>
      <vt:lpstr>Appositive phrases </vt:lpstr>
      <vt:lpstr>Standards </vt:lpstr>
      <vt:lpstr>PowerPoint Presentation</vt:lpstr>
      <vt:lpstr>Vocabulary in Speaking &amp; Listening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Mike Sieh</cp:lastModifiedBy>
  <cp:revision>48</cp:revision>
  <dcterms:created xsi:type="dcterms:W3CDTF">2019-03-29T20:20:06Z</dcterms:created>
  <dcterms:modified xsi:type="dcterms:W3CDTF">2020-01-03T22:42:33Z</dcterms:modified>
</cp:coreProperties>
</file>